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3" r:id="rId2"/>
  </p:sldMasterIdLst>
  <p:notesMasterIdLst>
    <p:notesMasterId r:id="rId50"/>
  </p:notesMasterIdLst>
  <p:handoutMasterIdLst>
    <p:handoutMasterId r:id="rId51"/>
  </p:handoutMasterIdLst>
  <p:sldIdLst>
    <p:sldId id="256" r:id="rId3"/>
    <p:sldId id="470" r:id="rId4"/>
    <p:sldId id="494" r:id="rId5"/>
    <p:sldId id="473" r:id="rId6"/>
    <p:sldId id="351" r:id="rId7"/>
    <p:sldId id="483" r:id="rId8"/>
    <p:sldId id="484" r:id="rId9"/>
    <p:sldId id="498" r:id="rId10"/>
    <p:sldId id="499" r:id="rId11"/>
    <p:sldId id="500" r:id="rId12"/>
    <p:sldId id="501" r:id="rId13"/>
    <p:sldId id="502" r:id="rId14"/>
    <p:sldId id="428" r:id="rId15"/>
    <p:sldId id="429" r:id="rId16"/>
    <p:sldId id="416" r:id="rId17"/>
    <p:sldId id="458" r:id="rId18"/>
    <p:sldId id="415" r:id="rId19"/>
    <p:sldId id="459" r:id="rId20"/>
    <p:sldId id="467" r:id="rId21"/>
    <p:sldId id="462" r:id="rId22"/>
    <p:sldId id="461" r:id="rId23"/>
    <p:sldId id="496" r:id="rId24"/>
    <p:sldId id="466" r:id="rId25"/>
    <p:sldId id="463" r:id="rId26"/>
    <p:sldId id="464" r:id="rId27"/>
    <p:sldId id="439" r:id="rId28"/>
    <p:sldId id="455" r:id="rId29"/>
    <p:sldId id="454" r:id="rId30"/>
    <p:sldId id="487" r:id="rId31"/>
    <p:sldId id="486" r:id="rId32"/>
    <p:sldId id="469" r:id="rId33"/>
    <p:sldId id="465" r:id="rId34"/>
    <p:sldId id="485" r:id="rId35"/>
    <p:sldId id="488" r:id="rId36"/>
    <p:sldId id="489" r:id="rId37"/>
    <p:sldId id="492" r:id="rId38"/>
    <p:sldId id="481" r:id="rId39"/>
    <p:sldId id="504" r:id="rId40"/>
    <p:sldId id="505" r:id="rId41"/>
    <p:sldId id="506" r:id="rId42"/>
    <p:sldId id="507" r:id="rId43"/>
    <p:sldId id="508" r:id="rId44"/>
    <p:sldId id="509" r:id="rId45"/>
    <p:sldId id="480" r:id="rId46"/>
    <p:sldId id="482" r:id="rId47"/>
    <p:sldId id="503" r:id="rId48"/>
    <p:sldId id="497" r:id="rId49"/>
  </p:sldIdLst>
  <p:sldSz cx="9144000" cy="6858000" type="screen4x3"/>
  <p:notesSz cx="6811963" cy="9942513"/>
  <p:defaultTextStyle>
    <a:defPPr>
      <a:defRPr lang="en-US"/>
    </a:defPPr>
    <a:lvl1pPr algn="l" rtl="0" fontAlgn="base">
      <a:lnSpc>
        <a:spcPct val="90000"/>
      </a:lnSpc>
      <a:spcBef>
        <a:spcPct val="0"/>
      </a:spcBef>
      <a:spcAft>
        <a:spcPct val="0"/>
      </a:spcAft>
      <a:defRPr sz="2200" kern="1200">
        <a:solidFill>
          <a:schemeClr val="hlink"/>
        </a:solidFill>
        <a:latin typeface="Arial" charset="0"/>
        <a:ea typeface="+mn-ea"/>
        <a:cs typeface="Arial" charset="0"/>
      </a:defRPr>
    </a:lvl1pPr>
    <a:lvl2pPr marL="457200" algn="l" rtl="0" fontAlgn="base">
      <a:lnSpc>
        <a:spcPct val="90000"/>
      </a:lnSpc>
      <a:spcBef>
        <a:spcPct val="0"/>
      </a:spcBef>
      <a:spcAft>
        <a:spcPct val="0"/>
      </a:spcAft>
      <a:defRPr sz="2200" kern="1200">
        <a:solidFill>
          <a:schemeClr val="hlink"/>
        </a:solidFill>
        <a:latin typeface="Arial" charset="0"/>
        <a:ea typeface="+mn-ea"/>
        <a:cs typeface="Arial" charset="0"/>
      </a:defRPr>
    </a:lvl2pPr>
    <a:lvl3pPr marL="914400" algn="l" rtl="0" fontAlgn="base">
      <a:lnSpc>
        <a:spcPct val="90000"/>
      </a:lnSpc>
      <a:spcBef>
        <a:spcPct val="0"/>
      </a:spcBef>
      <a:spcAft>
        <a:spcPct val="0"/>
      </a:spcAft>
      <a:defRPr sz="2200" kern="1200">
        <a:solidFill>
          <a:schemeClr val="hlink"/>
        </a:solidFill>
        <a:latin typeface="Arial" charset="0"/>
        <a:ea typeface="+mn-ea"/>
        <a:cs typeface="Arial" charset="0"/>
      </a:defRPr>
    </a:lvl3pPr>
    <a:lvl4pPr marL="1371600" algn="l" rtl="0" fontAlgn="base">
      <a:lnSpc>
        <a:spcPct val="90000"/>
      </a:lnSpc>
      <a:spcBef>
        <a:spcPct val="0"/>
      </a:spcBef>
      <a:spcAft>
        <a:spcPct val="0"/>
      </a:spcAft>
      <a:defRPr sz="2200" kern="1200">
        <a:solidFill>
          <a:schemeClr val="hlink"/>
        </a:solidFill>
        <a:latin typeface="Arial" charset="0"/>
        <a:ea typeface="+mn-ea"/>
        <a:cs typeface="Arial" charset="0"/>
      </a:defRPr>
    </a:lvl4pPr>
    <a:lvl5pPr marL="1828800" algn="l" rtl="0" fontAlgn="base">
      <a:lnSpc>
        <a:spcPct val="90000"/>
      </a:lnSpc>
      <a:spcBef>
        <a:spcPct val="0"/>
      </a:spcBef>
      <a:spcAft>
        <a:spcPct val="0"/>
      </a:spcAft>
      <a:defRPr sz="2200" kern="1200">
        <a:solidFill>
          <a:schemeClr val="hlink"/>
        </a:solidFill>
        <a:latin typeface="Arial" charset="0"/>
        <a:ea typeface="+mn-ea"/>
        <a:cs typeface="Arial" charset="0"/>
      </a:defRPr>
    </a:lvl5pPr>
    <a:lvl6pPr marL="2286000" algn="l" defTabSz="914400" rtl="0" eaLnBrk="1" latinLnBrk="0" hangingPunct="1">
      <a:defRPr sz="2200" kern="1200">
        <a:solidFill>
          <a:schemeClr val="hlink"/>
        </a:solidFill>
        <a:latin typeface="Arial" charset="0"/>
        <a:ea typeface="+mn-ea"/>
        <a:cs typeface="Arial" charset="0"/>
      </a:defRPr>
    </a:lvl6pPr>
    <a:lvl7pPr marL="2743200" algn="l" defTabSz="914400" rtl="0" eaLnBrk="1" latinLnBrk="0" hangingPunct="1">
      <a:defRPr sz="2200" kern="1200">
        <a:solidFill>
          <a:schemeClr val="hlink"/>
        </a:solidFill>
        <a:latin typeface="Arial" charset="0"/>
        <a:ea typeface="+mn-ea"/>
        <a:cs typeface="Arial" charset="0"/>
      </a:defRPr>
    </a:lvl7pPr>
    <a:lvl8pPr marL="3200400" algn="l" defTabSz="914400" rtl="0" eaLnBrk="1" latinLnBrk="0" hangingPunct="1">
      <a:defRPr sz="2200" kern="1200">
        <a:solidFill>
          <a:schemeClr val="hlink"/>
        </a:solidFill>
        <a:latin typeface="Arial" charset="0"/>
        <a:ea typeface="+mn-ea"/>
        <a:cs typeface="Arial" charset="0"/>
      </a:defRPr>
    </a:lvl8pPr>
    <a:lvl9pPr marL="3657600" algn="l" defTabSz="914400" rtl="0" eaLnBrk="1" latinLnBrk="0" hangingPunct="1">
      <a:defRPr sz="2200" kern="1200">
        <a:solidFill>
          <a:schemeClr val="hlink"/>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E44"/>
    <a:srgbClr val="666633"/>
    <a:srgbClr val="333300"/>
    <a:srgbClr val="533B2D"/>
    <a:srgbClr val="595959"/>
    <a:srgbClr val="322E31"/>
    <a:srgbClr val="62291E"/>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3833" autoAdjust="0"/>
  </p:normalViewPr>
  <p:slideViewPr>
    <p:cSldViewPr>
      <p:cViewPr>
        <p:scale>
          <a:sx n="80" d="100"/>
          <a:sy n="80" d="100"/>
        </p:scale>
        <p:origin x="-750" y="-7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Sheet5!$I$1</c:f>
              <c:strCache>
                <c:ptCount val="1"/>
                <c:pt idx="0">
                  <c:v>% ideal balance of experience and knowledge</c:v>
                </c:pt>
              </c:strCache>
            </c:strRef>
          </c:tx>
          <c:invertIfNegative val="0"/>
          <c:cat>
            <c:strRef>
              <c:f>Sheet5!$H$2:$H$9</c:f>
              <c:strCache>
                <c:ptCount val="8"/>
                <c:pt idx="0">
                  <c:v>Performance management</c:v>
                </c:pt>
                <c:pt idx="1">
                  <c:v>Staff disciplinary processes</c:v>
                </c:pt>
                <c:pt idx="2">
                  <c:v>Staff complaints/grievances</c:v>
                </c:pt>
                <c:pt idx="3">
                  <c:v>Employment law</c:v>
                </c:pt>
                <c:pt idx="4">
                  <c:v>Equal opportunities practices</c:v>
                </c:pt>
                <c:pt idx="5">
                  <c:v>Organisational restructuring</c:v>
                </c:pt>
                <c:pt idx="6">
                  <c:v>Redundancy</c:v>
                </c:pt>
                <c:pt idx="7">
                  <c:v>Negotiating with union</c:v>
                </c:pt>
              </c:strCache>
            </c:strRef>
          </c:cat>
          <c:val>
            <c:numRef>
              <c:f>Sheet5!$I$2:$I$9</c:f>
              <c:numCache>
                <c:formatCode>0</c:formatCode>
                <c:ptCount val="8"/>
                <c:pt idx="0">
                  <c:v>77.903225806451616</c:v>
                </c:pt>
                <c:pt idx="1">
                  <c:v>78.15533980582525</c:v>
                </c:pt>
                <c:pt idx="2">
                  <c:v>77.741935483870961</c:v>
                </c:pt>
                <c:pt idx="3">
                  <c:v>65.266558966074314</c:v>
                </c:pt>
                <c:pt idx="4">
                  <c:v>62.944983818770226</c:v>
                </c:pt>
                <c:pt idx="5">
                  <c:v>58.090614886731395</c:v>
                </c:pt>
                <c:pt idx="6">
                  <c:v>56.12903225806452</c:v>
                </c:pt>
                <c:pt idx="7">
                  <c:v>37.378640776699029</c:v>
                </c:pt>
              </c:numCache>
            </c:numRef>
          </c:val>
        </c:ser>
        <c:ser>
          <c:idx val="1"/>
          <c:order val="1"/>
          <c:tx>
            <c:strRef>
              <c:f>Sheet5!$J$1</c:f>
              <c:strCache>
                <c:ptCount val="1"/>
                <c:pt idx="0">
                  <c:v>% adequate experience/inadequate knowledge</c:v>
                </c:pt>
              </c:strCache>
            </c:strRef>
          </c:tx>
          <c:invertIfNegative val="0"/>
          <c:cat>
            <c:strRef>
              <c:f>Sheet5!$H$2:$H$9</c:f>
              <c:strCache>
                <c:ptCount val="8"/>
                <c:pt idx="0">
                  <c:v>Performance management</c:v>
                </c:pt>
                <c:pt idx="1">
                  <c:v>Staff disciplinary processes</c:v>
                </c:pt>
                <c:pt idx="2">
                  <c:v>Staff complaints/grievances</c:v>
                </c:pt>
                <c:pt idx="3">
                  <c:v>Employment law</c:v>
                </c:pt>
                <c:pt idx="4">
                  <c:v>Equal opportunities practices</c:v>
                </c:pt>
                <c:pt idx="5">
                  <c:v>Organisational restructuring</c:v>
                </c:pt>
                <c:pt idx="6">
                  <c:v>Redundancy</c:v>
                </c:pt>
                <c:pt idx="7">
                  <c:v>Negotiating with union</c:v>
                </c:pt>
              </c:strCache>
            </c:strRef>
          </c:cat>
          <c:val>
            <c:numRef>
              <c:f>Sheet5!$J$2:$J$9</c:f>
              <c:numCache>
                <c:formatCode>0</c:formatCode>
                <c:ptCount val="8"/>
                <c:pt idx="0">
                  <c:v>7.419354838709677</c:v>
                </c:pt>
                <c:pt idx="1">
                  <c:v>6.1488673139158578</c:v>
                </c:pt>
                <c:pt idx="2">
                  <c:v>5.4838709677419351</c:v>
                </c:pt>
                <c:pt idx="3">
                  <c:v>12.762520193861066</c:v>
                </c:pt>
                <c:pt idx="4">
                  <c:v>10.841423948220065</c:v>
                </c:pt>
                <c:pt idx="5">
                  <c:v>13.268608414239482</c:v>
                </c:pt>
                <c:pt idx="6">
                  <c:v>9.67741935483871</c:v>
                </c:pt>
                <c:pt idx="7">
                  <c:v>12.459546925566343</c:v>
                </c:pt>
              </c:numCache>
            </c:numRef>
          </c:val>
        </c:ser>
        <c:ser>
          <c:idx val="2"/>
          <c:order val="2"/>
          <c:tx>
            <c:strRef>
              <c:f>Sheet5!$K$1</c:f>
              <c:strCache>
                <c:ptCount val="1"/>
                <c:pt idx="0">
                  <c:v>% adequate knowledge/inadequate  experience</c:v>
                </c:pt>
              </c:strCache>
            </c:strRef>
          </c:tx>
          <c:invertIfNegative val="0"/>
          <c:cat>
            <c:strRef>
              <c:f>Sheet5!$H$2:$H$9</c:f>
              <c:strCache>
                <c:ptCount val="8"/>
                <c:pt idx="0">
                  <c:v>Performance management</c:v>
                </c:pt>
                <c:pt idx="1">
                  <c:v>Staff disciplinary processes</c:v>
                </c:pt>
                <c:pt idx="2">
                  <c:v>Staff complaints/grievances</c:v>
                </c:pt>
                <c:pt idx="3">
                  <c:v>Employment law</c:v>
                </c:pt>
                <c:pt idx="4">
                  <c:v>Equal opportunities practices</c:v>
                </c:pt>
                <c:pt idx="5">
                  <c:v>Organisational restructuring</c:v>
                </c:pt>
                <c:pt idx="6">
                  <c:v>Redundancy</c:v>
                </c:pt>
                <c:pt idx="7">
                  <c:v>Negotiating with union</c:v>
                </c:pt>
              </c:strCache>
            </c:strRef>
          </c:cat>
          <c:val>
            <c:numRef>
              <c:f>Sheet5!$K$2:$K$9</c:f>
              <c:numCache>
                <c:formatCode>0</c:formatCode>
                <c:ptCount val="8"/>
                <c:pt idx="0">
                  <c:v>13.064516129032258</c:v>
                </c:pt>
                <c:pt idx="1">
                  <c:v>11.003236245954692</c:v>
                </c:pt>
                <c:pt idx="2">
                  <c:v>11.935483870967742</c:v>
                </c:pt>
                <c:pt idx="3">
                  <c:v>14.378029079159935</c:v>
                </c:pt>
                <c:pt idx="4">
                  <c:v>18.932038834951456</c:v>
                </c:pt>
                <c:pt idx="5">
                  <c:v>16.828478964401295</c:v>
                </c:pt>
                <c:pt idx="6">
                  <c:v>21.612903225806452</c:v>
                </c:pt>
                <c:pt idx="7">
                  <c:v>27.346278317152105</c:v>
                </c:pt>
              </c:numCache>
            </c:numRef>
          </c:val>
        </c:ser>
        <c:ser>
          <c:idx val="3"/>
          <c:order val="3"/>
          <c:tx>
            <c:strRef>
              <c:f>Sheet5!$L$1</c:f>
              <c:strCache>
                <c:ptCount val="1"/>
                <c:pt idx="0">
                  <c:v>% neither  knowledge nor experience</c:v>
                </c:pt>
              </c:strCache>
            </c:strRef>
          </c:tx>
          <c:invertIfNegative val="0"/>
          <c:cat>
            <c:strRef>
              <c:f>Sheet5!$H$2:$H$9</c:f>
              <c:strCache>
                <c:ptCount val="8"/>
                <c:pt idx="0">
                  <c:v>Performance management</c:v>
                </c:pt>
                <c:pt idx="1">
                  <c:v>Staff disciplinary processes</c:v>
                </c:pt>
                <c:pt idx="2">
                  <c:v>Staff complaints/grievances</c:v>
                </c:pt>
                <c:pt idx="3">
                  <c:v>Employment law</c:v>
                </c:pt>
                <c:pt idx="4">
                  <c:v>Equal opportunities practices</c:v>
                </c:pt>
                <c:pt idx="5">
                  <c:v>Organisational restructuring</c:v>
                </c:pt>
                <c:pt idx="6">
                  <c:v>Redundancy</c:v>
                </c:pt>
                <c:pt idx="7">
                  <c:v>Negotiating with union</c:v>
                </c:pt>
              </c:strCache>
            </c:strRef>
          </c:cat>
          <c:val>
            <c:numRef>
              <c:f>Sheet5!$L$2:$L$9</c:f>
              <c:numCache>
                <c:formatCode>0</c:formatCode>
                <c:ptCount val="8"/>
                <c:pt idx="0">
                  <c:v>1.6129032258064515</c:v>
                </c:pt>
                <c:pt idx="1">
                  <c:v>4.6925566343042071</c:v>
                </c:pt>
                <c:pt idx="2">
                  <c:v>4.838709677419355</c:v>
                </c:pt>
                <c:pt idx="3">
                  <c:v>7.5928917609046849</c:v>
                </c:pt>
                <c:pt idx="4">
                  <c:v>7.2815533980582527</c:v>
                </c:pt>
                <c:pt idx="5">
                  <c:v>11.812297734627832</c:v>
                </c:pt>
                <c:pt idx="6">
                  <c:v>12.580645161290322</c:v>
                </c:pt>
                <c:pt idx="7">
                  <c:v>22.815533980582526</c:v>
                </c:pt>
              </c:numCache>
            </c:numRef>
          </c:val>
        </c:ser>
        <c:dLbls>
          <c:showLegendKey val="0"/>
          <c:showVal val="0"/>
          <c:showCatName val="0"/>
          <c:showSerName val="0"/>
          <c:showPercent val="0"/>
          <c:showBubbleSize val="0"/>
        </c:dLbls>
        <c:gapWidth val="75"/>
        <c:overlap val="100"/>
        <c:axId val="37848192"/>
        <c:axId val="37849728"/>
      </c:barChart>
      <c:catAx>
        <c:axId val="37848192"/>
        <c:scaling>
          <c:orientation val="minMax"/>
        </c:scaling>
        <c:delete val="0"/>
        <c:axPos val="b"/>
        <c:numFmt formatCode="General" sourceLinked="0"/>
        <c:majorTickMark val="none"/>
        <c:minorTickMark val="none"/>
        <c:tickLblPos val="nextTo"/>
        <c:crossAx val="37849728"/>
        <c:crosses val="autoZero"/>
        <c:auto val="1"/>
        <c:lblAlgn val="ctr"/>
        <c:lblOffset val="100"/>
        <c:noMultiLvlLbl val="0"/>
      </c:catAx>
      <c:valAx>
        <c:axId val="37849728"/>
        <c:scaling>
          <c:orientation val="minMax"/>
        </c:scaling>
        <c:delete val="0"/>
        <c:axPos val="l"/>
        <c:majorGridlines/>
        <c:numFmt formatCode="0%" sourceLinked="1"/>
        <c:majorTickMark val="none"/>
        <c:minorTickMark val="none"/>
        <c:tickLblPos val="nextTo"/>
        <c:spPr>
          <a:ln w="9525">
            <a:noFill/>
          </a:ln>
        </c:spPr>
        <c:crossAx val="3784819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ET </a:t>
            </a:r>
            <a:r>
              <a:rPr lang="en-US" dirty="0" smtClean="0"/>
              <a:t>Claims: 2008-2013</a:t>
            </a:r>
            <a:endParaRPr lang="en-US" dirty="0"/>
          </a:p>
        </c:rich>
      </c:tx>
      <c:layout/>
      <c:overlay val="0"/>
    </c:title>
    <c:autoTitleDeleted val="0"/>
    <c:plotArea>
      <c:layout/>
      <c:lineChart>
        <c:grouping val="stacked"/>
        <c:varyColors val="0"/>
        <c:ser>
          <c:idx val="0"/>
          <c:order val="0"/>
          <c:tx>
            <c:strRef>
              <c:f>Sheet1!$B$1</c:f>
              <c:strCache>
                <c:ptCount val="1"/>
                <c:pt idx="0">
                  <c:v>ET Claims</c:v>
                </c:pt>
              </c:strCache>
            </c:strRef>
          </c:tx>
          <c:cat>
            <c:strRef>
              <c:f>Sheet1!$A$2:$A$8</c:f>
              <c:strCache>
                <c:ptCount val="7"/>
                <c:pt idx="0">
                  <c:v>2007-8</c:v>
                </c:pt>
                <c:pt idx="1">
                  <c:v>2008-9</c:v>
                </c:pt>
                <c:pt idx="2">
                  <c:v>2009-10</c:v>
                </c:pt>
                <c:pt idx="3">
                  <c:v>2010-11</c:v>
                </c:pt>
                <c:pt idx="4">
                  <c:v>2011-12</c:v>
                </c:pt>
                <c:pt idx="5">
                  <c:v>2012-13</c:v>
                </c:pt>
                <c:pt idx="6">
                  <c:v>2013-14</c:v>
                </c:pt>
              </c:strCache>
            </c:strRef>
          </c:cat>
          <c:val>
            <c:numRef>
              <c:f>Sheet1!$B$2:$B$8</c:f>
              <c:numCache>
                <c:formatCode>#,##0</c:formatCode>
                <c:ptCount val="7"/>
                <c:pt idx="0">
                  <c:v>189303</c:v>
                </c:pt>
                <c:pt idx="1">
                  <c:v>151028</c:v>
                </c:pt>
                <c:pt idx="2">
                  <c:v>236103</c:v>
                </c:pt>
                <c:pt idx="3">
                  <c:v>218096</c:v>
                </c:pt>
                <c:pt idx="4">
                  <c:v>186331</c:v>
                </c:pt>
                <c:pt idx="5">
                  <c:v>191541</c:v>
                </c:pt>
                <c:pt idx="6">
                  <c:v>105803</c:v>
                </c:pt>
              </c:numCache>
            </c:numRef>
          </c:val>
          <c:smooth val="0"/>
        </c:ser>
        <c:dLbls>
          <c:showLegendKey val="0"/>
          <c:showVal val="0"/>
          <c:showCatName val="0"/>
          <c:showSerName val="0"/>
          <c:showPercent val="0"/>
          <c:showBubbleSize val="0"/>
        </c:dLbls>
        <c:marker val="1"/>
        <c:smooth val="0"/>
        <c:axId val="38276480"/>
        <c:axId val="38294656"/>
      </c:lineChart>
      <c:catAx>
        <c:axId val="38276480"/>
        <c:scaling>
          <c:orientation val="minMax"/>
        </c:scaling>
        <c:delete val="0"/>
        <c:axPos val="b"/>
        <c:majorTickMark val="out"/>
        <c:minorTickMark val="none"/>
        <c:tickLblPos val="nextTo"/>
        <c:crossAx val="38294656"/>
        <c:crosses val="autoZero"/>
        <c:auto val="1"/>
        <c:lblAlgn val="ctr"/>
        <c:lblOffset val="100"/>
        <c:noMultiLvlLbl val="0"/>
      </c:catAx>
      <c:valAx>
        <c:axId val="38294656"/>
        <c:scaling>
          <c:orientation val="minMax"/>
        </c:scaling>
        <c:delete val="0"/>
        <c:axPos val="l"/>
        <c:majorGridlines/>
        <c:numFmt formatCode="#,##0" sourceLinked="1"/>
        <c:majorTickMark val="out"/>
        <c:minorTickMark val="none"/>
        <c:tickLblPos val="nextTo"/>
        <c:crossAx val="3827648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2593" cy="497126"/>
          </a:xfrm>
          <a:prstGeom prst="rect">
            <a:avLst/>
          </a:prstGeom>
        </p:spPr>
        <p:txBody>
          <a:bodyPr vert="horz" lIns="91888" tIns="45944" rIns="91888" bIns="45944" rtlCol="0"/>
          <a:lstStyle>
            <a:lvl1pPr algn="l">
              <a:defRPr sz="1200"/>
            </a:lvl1pPr>
          </a:lstStyle>
          <a:p>
            <a:endParaRPr lang="en-US"/>
          </a:p>
        </p:txBody>
      </p:sp>
      <p:sp>
        <p:nvSpPr>
          <p:cNvPr id="3" name="Date Placeholder 2"/>
          <p:cNvSpPr>
            <a:spLocks noGrp="1"/>
          </p:cNvSpPr>
          <p:nvPr>
            <p:ph type="dt" sz="quarter" idx="1"/>
          </p:nvPr>
        </p:nvSpPr>
        <p:spPr>
          <a:xfrm>
            <a:off x="3857780" y="1"/>
            <a:ext cx="2952593" cy="497126"/>
          </a:xfrm>
          <a:prstGeom prst="rect">
            <a:avLst/>
          </a:prstGeom>
        </p:spPr>
        <p:txBody>
          <a:bodyPr vert="horz" lIns="91888" tIns="45944" rIns="91888" bIns="45944" rtlCol="0"/>
          <a:lstStyle>
            <a:lvl1pPr algn="r">
              <a:defRPr sz="1200"/>
            </a:lvl1pPr>
          </a:lstStyle>
          <a:p>
            <a:fld id="{FD8911CB-7D6A-454A-B741-D8991B509B75}" type="datetimeFigureOut">
              <a:rPr lang="en-US" smtClean="0"/>
              <a:pPr/>
              <a:t>10/27/2015</a:t>
            </a:fld>
            <a:endParaRPr lang="en-US"/>
          </a:p>
        </p:txBody>
      </p:sp>
      <p:sp>
        <p:nvSpPr>
          <p:cNvPr id="4" name="Footer Placeholder 3"/>
          <p:cNvSpPr>
            <a:spLocks noGrp="1"/>
          </p:cNvSpPr>
          <p:nvPr>
            <p:ph type="ftr" sz="quarter" idx="2"/>
          </p:nvPr>
        </p:nvSpPr>
        <p:spPr>
          <a:xfrm>
            <a:off x="0" y="9443789"/>
            <a:ext cx="2952593" cy="497126"/>
          </a:xfrm>
          <a:prstGeom prst="rect">
            <a:avLst/>
          </a:prstGeom>
        </p:spPr>
        <p:txBody>
          <a:bodyPr vert="horz" lIns="91888" tIns="45944" rIns="91888" bIns="45944" rtlCol="0" anchor="b"/>
          <a:lstStyle>
            <a:lvl1pPr algn="l">
              <a:defRPr sz="1200"/>
            </a:lvl1pPr>
          </a:lstStyle>
          <a:p>
            <a:endParaRPr lang="en-US"/>
          </a:p>
        </p:txBody>
      </p:sp>
      <p:sp>
        <p:nvSpPr>
          <p:cNvPr id="5" name="Slide Number Placeholder 4"/>
          <p:cNvSpPr>
            <a:spLocks noGrp="1"/>
          </p:cNvSpPr>
          <p:nvPr>
            <p:ph type="sldNum" sz="quarter" idx="3"/>
          </p:nvPr>
        </p:nvSpPr>
        <p:spPr>
          <a:xfrm>
            <a:off x="3857780" y="9443789"/>
            <a:ext cx="2952593" cy="497126"/>
          </a:xfrm>
          <a:prstGeom prst="rect">
            <a:avLst/>
          </a:prstGeom>
        </p:spPr>
        <p:txBody>
          <a:bodyPr vert="horz" lIns="91888" tIns="45944" rIns="91888" bIns="45944" rtlCol="0" anchor="b"/>
          <a:lstStyle>
            <a:lvl1pPr algn="r">
              <a:defRPr sz="1200"/>
            </a:lvl1pPr>
          </a:lstStyle>
          <a:p>
            <a:fld id="{07970AC0-2120-4408-A019-996EDA875C1E}" type="slidenum">
              <a:rPr lang="en-US" smtClean="0"/>
              <a:pPr/>
              <a:t>‹#›</a:t>
            </a:fld>
            <a:endParaRPr lang="en-US"/>
          </a:p>
        </p:txBody>
      </p:sp>
    </p:spTree>
    <p:extLst>
      <p:ext uri="{BB962C8B-B14F-4D97-AF65-F5344CB8AC3E}">
        <p14:creationId xmlns:p14="http://schemas.microsoft.com/office/powerpoint/2010/main" val="377012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51850" cy="497126"/>
          </a:xfrm>
          <a:prstGeom prst="rect">
            <a:avLst/>
          </a:prstGeom>
          <a:noFill/>
          <a:ln w="9525">
            <a:noFill/>
            <a:miter lim="800000"/>
            <a:headEnd/>
            <a:tailEnd/>
          </a:ln>
          <a:effectLst/>
        </p:spPr>
        <p:txBody>
          <a:bodyPr vert="horz" wrap="square" lIns="91888" tIns="45944" rIns="91888" bIns="45944" numCol="1" anchor="t" anchorCtr="0" compatLnSpc="1">
            <a:prstTxWarp prst="textNoShape">
              <a:avLst/>
            </a:prstTxWarp>
          </a:bodyPr>
          <a:lstStyle>
            <a:lvl1pPr>
              <a:lnSpc>
                <a:spcPct val="100000"/>
              </a:lnSpc>
              <a:defRPr sz="1200">
                <a:solidFill>
                  <a:schemeClr val="tx1"/>
                </a:solidFill>
              </a:defRPr>
            </a:lvl1pPr>
          </a:lstStyle>
          <a:p>
            <a:endParaRPr lang="en-US" altLang="zh-CN" dirty="0"/>
          </a:p>
        </p:txBody>
      </p:sp>
      <p:sp>
        <p:nvSpPr>
          <p:cNvPr id="3075" name="Rectangle 3"/>
          <p:cNvSpPr>
            <a:spLocks noGrp="1" noChangeArrowheads="1"/>
          </p:cNvSpPr>
          <p:nvPr>
            <p:ph type="dt" idx="1"/>
          </p:nvPr>
        </p:nvSpPr>
        <p:spPr bwMode="auto">
          <a:xfrm>
            <a:off x="3858537" y="1"/>
            <a:ext cx="2951850" cy="497126"/>
          </a:xfrm>
          <a:prstGeom prst="rect">
            <a:avLst/>
          </a:prstGeom>
          <a:noFill/>
          <a:ln w="9525">
            <a:noFill/>
            <a:miter lim="800000"/>
            <a:headEnd/>
            <a:tailEnd/>
          </a:ln>
          <a:effectLst/>
        </p:spPr>
        <p:txBody>
          <a:bodyPr vert="horz" wrap="square" lIns="91888" tIns="45944" rIns="91888" bIns="45944" numCol="1" anchor="t" anchorCtr="0" compatLnSpc="1">
            <a:prstTxWarp prst="textNoShape">
              <a:avLst/>
            </a:prstTxWarp>
          </a:bodyPr>
          <a:lstStyle>
            <a:lvl1pPr algn="r">
              <a:lnSpc>
                <a:spcPct val="100000"/>
              </a:lnSpc>
              <a:defRPr sz="1200">
                <a:solidFill>
                  <a:schemeClr val="tx1"/>
                </a:solidFill>
              </a:defRPr>
            </a:lvl1pPr>
          </a:lstStyle>
          <a:p>
            <a:endParaRPr lang="en-US" altLang="zh-CN" dirty="0"/>
          </a:p>
        </p:txBody>
      </p:sp>
      <p:sp>
        <p:nvSpPr>
          <p:cNvPr id="3076"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1197" y="4722695"/>
            <a:ext cx="5449570" cy="4474131"/>
          </a:xfrm>
          <a:prstGeom prst="rect">
            <a:avLst/>
          </a:prstGeom>
          <a:noFill/>
          <a:ln w="9525">
            <a:noFill/>
            <a:miter lim="800000"/>
            <a:headEnd/>
            <a:tailEnd/>
          </a:ln>
          <a:effectLst/>
        </p:spPr>
        <p:txBody>
          <a:bodyPr vert="horz" wrap="square" lIns="91888" tIns="45944" rIns="91888" bIns="45944"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8" name="Rectangle 6"/>
          <p:cNvSpPr>
            <a:spLocks noGrp="1" noChangeArrowheads="1"/>
          </p:cNvSpPr>
          <p:nvPr>
            <p:ph type="ftr" sz="quarter" idx="4"/>
          </p:nvPr>
        </p:nvSpPr>
        <p:spPr bwMode="auto">
          <a:xfrm>
            <a:off x="1" y="9443663"/>
            <a:ext cx="2951850" cy="497126"/>
          </a:xfrm>
          <a:prstGeom prst="rect">
            <a:avLst/>
          </a:prstGeom>
          <a:noFill/>
          <a:ln w="9525">
            <a:noFill/>
            <a:miter lim="800000"/>
            <a:headEnd/>
            <a:tailEnd/>
          </a:ln>
          <a:effectLst/>
        </p:spPr>
        <p:txBody>
          <a:bodyPr vert="horz" wrap="square" lIns="91888" tIns="45944" rIns="91888" bIns="45944" numCol="1" anchor="b" anchorCtr="0" compatLnSpc="1">
            <a:prstTxWarp prst="textNoShape">
              <a:avLst/>
            </a:prstTxWarp>
          </a:bodyPr>
          <a:lstStyle>
            <a:lvl1pPr>
              <a:lnSpc>
                <a:spcPct val="100000"/>
              </a:lnSpc>
              <a:defRPr sz="1200">
                <a:solidFill>
                  <a:schemeClr val="tx1"/>
                </a:solidFill>
              </a:defRPr>
            </a:lvl1pPr>
          </a:lstStyle>
          <a:p>
            <a:endParaRPr lang="en-US" altLang="zh-CN" dirty="0"/>
          </a:p>
        </p:txBody>
      </p:sp>
      <p:sp>
        <p:nvSpPr>
          <p:cNvPr id="3079" name="Rectangle 7"/>
          <p:cNvSpPr>
            <a:spLocks noGrp="1" noChangeArrowheads="1"/>
          </p:cNvSpPr>
          <p:nvPr>
            <p:ph type="sldNum" sz="quarter" idx="5"/>
          </p:nvPr>
        </p:nvSpPr>
        <p:spPr bwMode="auto">
          <a:xfrm>
            <a:off x="3858537" y="9443663"/>
            <a:ext cx="2951850" cy="497126"/>
          </a:xfrm>
          <a:prstGeom prst="rect">
            <a:avLst/>
          </a:prstGeom>
          <a:noFill/>
          <a:ln w="9525">
            <a:noFill/>
            <a:miter lim="800000"/>
            <a:headEnd/>
            <a:tailEnd/>
          </a:ln>
          <a:effectLst/>
        </p:spPr>
        <p:txBody>
          <a:bodyPr vert="horz" wrap="square" lIns="91888" tIns="45944" rIns="91888" bIns="45944" numCol="1" anchor="b" anchorCtr="0" compatLnSpc="1">
            <a:prstTxWarp prst="textNoShape">
              <a:avLst/>
            </a:prstTxWarp>
          </a:bodyPr>
          <a:lstStyle>
            <a:lvl1pPr algn="r">
              <a:lnSpc>
                <a:spcPct val="100000"/>
              </a:lnSpc>
              <a:defRPr sz="1200">
                <a:solidFill>
                  <a:schemeClr val="tx1"/>
                </a:solidFill>
              </a:defRPr>
            </a:lvl1pPr>
          </a:lstStyle>
          <a:p>
            <a:fld id="{4ADF4148-9922-4826-9F44-E065CEFF4E24}" type="slidenum">
              <a:rPr lang="zh-CN" altLang="en-US"/>
              <a:pPr/>
              <a:t>‹#›</a:t>
            </a:fld>
            <a:endParaRPr lang="en-US" altLang="zh-CN" dirty="0"/>
          </a:p>
        </p:txBody>
      </p:sp>
    </p:spTree>
    <p:extLst>
      <p:ext uri="{BB962C8B-B14F-4D97-AF65-F5344CB8AC3E}">
        <p14:creationId xmlns:p14="http://schemas.microsoft.com/office/powerpoint/2010/main" val="28010382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1</a:t>
            </a:fld>
            <a:endParaRPr lang="en-US" altLang="zh-CN" dirty="0"/>
          </a:p>
        </p:txBody>
      </p:sp>
    </p:spTree>
    <p:extLst>
      <p:ext uri="{BB962C8B-B14F-4D97-AF65-F5344CB8AC3E}">
        <p14:creationId xmlns:p14="http://schemas.microsoft.com/office/powerpoint/2010/main" val="287400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12</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14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15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16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31</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34</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35</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36</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37</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38</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CDAB98-A2E7-45B9-8DCB-8BE2FC847EC1}" type="slidenum">
              <a:rPr lang="en-US"/>
              <a:pPr/>
              <a:t>40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CDAB98-A2E7-45B9-8DCB-8BE2FC847EC1}" type="slidenum">
              <a:rPr lang="en-US"/>
              <a:pPr/>
              <a:t>41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CDAB98-A2E7-45B9-8DCB-8BE2FC847EC1}" type="slidenum">
              <a:rPr lang="en-US"/>
              <a:pPr/>
              <a:t>42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44</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46</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47</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4</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81820F9-26AD-4B59-B361-0F0BB0A5ED3D}" type="slidenum">
              <a:rPr lang="en-US" smtClean="0"/>
              <a:pPr/>
              <a:t>10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solidFill>
              <a:schemeClr val="tx1"/>
            </a:solidFill>
          </a:ln>
        </p:spPr>
        <p:txBody>
          <a:bodyPr/>
          <a:lstStyle/>
          <a:p>
            <a:pPr algn="ctr"/>
            <a:r>
              <a:rPr lang="en-GB" smtClean="0"/>
              <a:t>Notes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F4148-9922-4826-9F44-E065CEFF4E24}" type="slidenum">
              <a:rPr lang="zh-CN" altLang="en-US" smtClean="0"/>
              <a:pPr/>
              <a:t>11</a:t>
            </a:fld>
            <a:endParaRPr lang="en-US" altLang="zh-CN" dirty="0"/>
          </a:p>
        </p:txBody>
      </p:sp>
    </p:spTree>
    <p:extLst>
      <p:ext uri="{BB962C8B-B14F-4D97-AF65-F5344CB8AC3E}">
        <p14:creationId xmlns:p14="http://schemas.microsoft.com/office/powerpoint/2010/main" val="2455806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ityu.edu.hk/cityu/index-sc.ht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9219" name="Rectangle 3"/>
          <p:cNvSpPr>
            <a:spLocks noGrp="1" noChangeArrowheads="1"/>
          </p:cNvSpPr>
          <p:nvPr>
            <p:ph type="ctrTitle" hasCustomPrompt="1"/>
          </p:nvPr>
        </p:nvSpPr>
        <p:spPr>
          <a:xfrm>
            <a:off x="139700" y="1417638"/>
            <a:ext cx="8729663" cy="2011362"/>
          </a:xfrm>
        </p:spPr>
        <p:txBody>
          <a:bodyPr anchor="b"/>
          <a:lstStyle>
            <a:lvl1pPr>
              <a:defRPr sz="3500">
                <a:solidFill>
                  <a:schemeClr val="tx1"/>
                </a:solidFill>
              </a:defRPr>
            </a:lvl1pPr>
          </a:lstStyle>
          <a:p>
            <a:r>
              <a:rPr lang="en-GB" b="1" dirty="0" smtClean="0"/>
              <a:t>Professionalization of HRM in Hong Kong and United Kingdom</a:t>
            </a:r>
            <a:endParaRPr lang="en-US" altLang="zh-CN" dirty="0"/>
          </a:p>
        </p:txBody>
      </p:sp>
      <p:sp>
        <p:nvSpPr>
          <p:cNvPr id="9220" name="Rectangle 4"/>
          <p:cNvSpPr>
            <a:spLocks noGrp="1" noChangeArrowheads="1"/>
          </p:cNvSpPr>
          <p:nvPr>
            <p:ph type="subTitle" idx="1" hasCustomPrompt="1"/>
          </p:nvPr>
        </p:nvSpPr>
        <p:spPr>
          <a:xfrm>
            <a:off x="182563" y="528638"/>
            <a:ext cx="7769225" cy="530225"/>
          </a:xfrm>
        </p:spPr>
        <p:txBody>
          <a:bodyPr anchor="b"/>
          <a:lstStyle>
            <a:lvl1pPr marL="0" indent="0">
              <a:buFont typeface="Wingdings" pitchFamily="2" charset="2"/>
              <a:buNone/>
              <a:defRPr sz="1100"/>
            </a:lvl1pPr>
          </a:lstStyle>
          <a:p>
            <a:r>
              <a:rPr lang="en-US" altLang="zh-CN" dirty="0" smtClean="0"/>
              <a:t>City University of Hong Kong</a:t>
            </a:r>
            <a:endParaRPr lang="en-US" altLang="zh-CN" dirty="0"/>
          </a:p>
        </p:txBody>
      </p:sp>
      <p:sp>
        <p:nvSpPr>
          <p:cNvPr id="9221"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endParaRPr lang="zh-CN" altLang="en-US"/>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lnSpc>
                <a:spcPct val="100000"/>
              </a:lnSpc>
            </a:pPr>
            <a:endParaRPr lang="en-US" altLang="zh-CN" sz="1800" dirty="0">
              <a:solidFill>
                <a:schemeClr val="tx1"/>
              </a:solidFill>
              <a:ea typeface="宋体" pitchFamily="2" charset="-122"/>
            </a:endParaRPr>
          </a:p>
        </p:txBody>
      </p:sp>
      <p:pic>
        <p:nvPicPr>
          <p:cNvPr id="20" name="Picture 13">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0312" y="404664"/>
            <a:ext cx="15113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18B757F0-0807-4922-917E-E4A6323FEE06}" type="slidenum">
              <a:rPr lang="zh-CN" altLang="en-US"/>
              <a:pPr/>
              <a:t>‹#›</a:t>
            </a:fld>
            <a:endParaRPr lang="en-US" altLang="zh-CN" dirty="0"/>
          </a:p>
        </p:txBody>
      </p:sp>
      <p:sp>
        <p:nvSpPr>
          <p:cNvPr id="6" name="页脚占位符 5"/>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7" name="日期占位符 6"/>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8D3E88A-ED4E-4ECA-A393-E12F995047A7}" type="slidenum">
              <a:rPr lang="zh-CN" altLang="en-US"/>
              <a:pPr/>
              <a:t>‹#›</a:t>
            </a:fld>
            <a:endParaRPr lang="en-US" altLang="zh-CN" dirty="0"/>
          </a:p>
        </p:txBody>
      </p:sp>
      <p:sp>
        <p:nvSpPr>
          <p:cNvPr id="5" name="页脚占位符 4"/>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6" name="日期占位符 5"/>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7663" y="628650"/>
            <a:ext cx="2171700" cy="5726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628650"/>
            <a:ext cx="6365875" cy="5726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BFD4DBA-4D23-4F0E-99D5-5C5611437892}" type="slidenum">
              <a:rPr lang="zh-CN" altLang="en-US"/>
              <a:pPr/>
              <a:t>‹#›</a:t>
            </a:fld>
            <a:endParaRPr lang="en-US" altLang="zh-CN" dirty="0"/>
          </a:p>
        </p:txBody>
      </p:sp>
      <p:sp>
        <p:nvSpPr>
          <p:cNvPr id="5" name="页脚占位符 4"/>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6" name="日期占位符 5"/>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79388" y="628650"/>
            <a:ext cx="8686800" cy="6397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82563" y="1874838"/>
            <a:ext cx="8686800" cy="4479925"/>
          </a:xfrm>
        </p:spPr>
        <p:txBody>
          <a:bodyPr/>
          <a:lstStyle/>
          <a:p>
            <a:endParaRPr lang="zh-CN" altLang="en-US"/>
          </a:p>
        </p:txBody>
      </p:sp>
      <p:sp>
        <p:nvSpPr>
          <p:cNvPr id="4" name="灯片编号占位符 3"/>
          <p:cNvSpPr>
            <a:spLocks noGrp="1"/>
          </p:cNvSpPr>
          <p:nvPr>
            <p:ph type="sldNum" sz="quarter" idx="10"/>
          </p:nvPr>
        </p:nvSpPr>
        <p:spPr>
          <a:xfrm>
            <a:off x="182563" y="6537325"/>
            <a:ext cx="366712" cy="184150"/>
          </a:xfrm>
        </p:spPr>
        <p:txBody>
          <a:bodyPr/>
          <a:lstStyle>
            <a:lvl1pPr>
              <a:defRPr/>
            </a:lvl1pPr>
          </a:lstStyle>
          <a:p>
            <a:fld id="{D0395017-BC2A-4E31-8380-ECCF97A9BC60}" type="slidenum">
              <a:rPr lang="zh-CN" altLang="en-US"/>
              <a:pPr/>
              <a:t>‹#›</a:t>
            </a:fld>
            <a:endParaRPr lang="en-US" altLang="zh-CN" dirty="0"/>
          </a:p>
        </p:txBody>
      </p:sp>
      <p:sp>
        <p:nvSpPr>
          <p:cNvPr id="5" name="页脚占位符 4"/>
          <p:cNvSpPr>
            <a:spLocks noGrp="1"/>
          </p:cNvSpPr>
          <p:nvPr>
            <p:ph type="ftr" sz="quarter" idx="11"/>
          </p:nvPr>
        </p:nvSpPr>
        <p:spPr>
          <a:xfrm>
            <a:off x="1554163" y="6537325"/>
            <a:ext cx="5943600" cy="184150"/>
          </a:xfrm>
        </p:spPr>
        <p:txBody>
          <a:bodyPr/>
          <a:lstStyle>
            <a:lvl1pPr>
              <a:defRPr/>
            </a:lvl1pPr>
          </a:lstStyle>
          <a:p>
            <a:r>
              <a:rPr lang="en-US" altLang="zh-CN" dirty="0" smtClean="0"/>
              <a:t>Professionalization of HRM in Hong Kong and United Kingdom </a:t>
            </a:r>
            <a:endParaRPr lang="en-US" altLang="zh-CN" dirty="0"/>
          </a:p>
        </p:txBody>
      </p:sp>
      <p:sp>
        <p:nvSpPr>
          <p:cNvPr id="6" name="日期占位符 5"/>
          <p:cNvSpPr>
            <a:spLocks noGrp="1"/>
          </p:cNvSpPr>
          <p:nvPr>
            <p:ph type="dt" sz="half" idx="12"/>
          </p:nvPr>
        </p:nvSpPr>
        <p:spPr>
          <a:xfrm>
            <a:off x="549275" y="6537325"/>
            <a:ext cx="1004888" cy="184150"/>
          </a:xfrm>
        </p:spPr>
        <p:txBody>
          <a:bodyPr/>
          <a:lstStyle>
            <a:lvl1pPr>
              <a:defRPr/>
            </a:lvl1pPr>
          </a:lstStyle>
          <a:p>
            <a:r>
              <a:rPr lang="en-US" altLang="zh-CN" dirty="0" smtClean="0"/>
              <a:t>26-11-2013</a:t>
            </a:r>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79388" y="628650"/>
            <a:ext cx="8686800" cy="639763"/>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182563" y="1874838"/>
            <a:ext cx="8686800" cy="4479925"/>
          </a:xfrm>
        </p:spPr>
        <p:txBody>
          <a:bodyPr/>
          <a:lstStyle/>
          <a:p>
            <a:endParaRPr lang="zh-CN" altLang="en-US"/>
          </a:p>
        </p:txBody>
      </p:sp>
      <p:sp>
        <p:nvSpPr>
          <p:cNvPr id="4" name="灯片编号占位符 3"/>
          <p:cNvSpPr>
            <a:spLocks noGrp="1"/>
          </p:cNvSpPr>
          <p:nvPr>
            <p:ph type="sldNum" sz="quarter" idx="10"/>
          </p:nvPr>
        </p:nvSpPr>
        <p:spPr>
          <a:xfrm>
            <a:off x="182563" y="6537325"/>
            <a:ext cx="366712" cy="184150"/>
          </a:xfrm>
        </p:spPr>
        <p:txBody>
          <a:bodyPr/>
          <a:lstStyle>
            <a:lvl1pPr>
              <a:defRPr/>
            </a:lvl1pPr>
          </a:lstStyle>
          <a:p>
            <a:fld id="{B574F1DC-FEDD-4CDC-8634-FD15CA76A7A1}" type="slidenum">
              <a:rPr lang="zh-CN" altLang="en-US"/>
              <a:pPr/>
              <a:t>‹#›</a:t>
            </a:fld>
            <a:endParaRPr lang="en-US" altLang="zh-CN" dirty="0"/>
          </a:p>
        </p:txBody>
      </p:sp>
      <p:sp>
        <p:nvSpPr>
          <p:cNvPr id="5" name="页脚占位符 4"/>
          <p:cNvSpPr>
            <a:spLocks noGrp="1"/>
          </p:cNvSpPr>
          <p:nvPr>
            <p:ph type="ftr" sz="quarter" idx="11"/>
          </p:nvPr>
        </p:nvSpPr>
        <p:spPr>
          <a:xfrm>
            <a:off x="1554163" y="6537325"/>
            <a:ext cx="5943600" cy="184150"/>
          </a:xfrm>
        </p:spPr>
        <p:txBody>
          <a:bodyPr/>
          <a:lstStyle>
            <a:lvl1pPr>
              <a:defRPr/>
            </a:lvl1pPr>
          </a:lstStyle>
          <a:p>
            <a:r>
              <a:rPr lang="en-US" altLang="zh-CN" dirty="0" smtClean="0"/>
              <a:t>Professionalization of HRM in Hong Kong and United Kingdom </a:t>
            </a:r>
            <a:endParaRPr lang="en-US" altLang="zh-CN" dirty="0"/>
          </a:p>
        </p:txBody>
      </p:sp>
      <p:sp>
        <p:nvSpPr>
          <p:cNvPr id="6" name="日期占位符 5"/>
          <p:cNvSpPr>
            <a:spLocks noGrp="1"/>
          </p:cNvSpPr>
          <p:nvPr>
            <p:ph type="dt" sz="half" idx="12"/>
          </p:nvPr>
        </p:nvSpPr>
        <p:spPr>
          <a:xfrm>
            <a:off x="549275" y="6537325"/>
            <a:ext cx="1004888" cy="184150"/>
          </a:xfrm>
        </p:spPr>
        <p:txBody>
          <a:bodyPr/>
          <a:lstStyle>
            <a:lvl1pPr>
              <a:defRPr/>
            </a:lvl1pPr>
          </a:lstStyle>
          <a:p>
            <a:r>
              <a:rPr lang="en-US" altLang="zh-CN" dirty="0" smtClean="0"/>
              <a:t>26-11-2013</a:t>
            </a:r>
            <a:endParaRPr lang="en-US" alt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dirty="0" smtClean="0"/>
              <a:t>26-11-2013</a:t>
            </a:r>
            <a:endParaRPr lang="zh-CN" altLang="en-US"/>
          </a:p>
        </p:txBody>
      </p:sp>
      <p:sp>
        <p:nvSpPr>
          <p:cNvPr id="5" name="页脚占位符 4"/>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6" name="灯片编号占位符 5"/>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dirty="0" smtClean="0"/>
              <a:t>26-11-2013</a:t>
            </a:r>
            <a:endParaRPr lang="zh-CN" altLang="en-US"/>
          </a:p>
        </p:txBody>
      </p:sp>
      <p:sp>
        <p:nvSpPr>
          <p:cNvPr id="5" name="页脚占位符 4"/>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6" name="灯片编号占位符 5"/>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dirty="0" smtClean="0"/>
              <a:t>26-11-2013</a:t>
            </a:r>
            <a:endParaRPr lang="zh-CN" altLang="en-US"/>
          </a:p>
        </p:txBody>
      </p:sp>
      <p:sp>
        <p:nvSpPr>
          <p:cNvPr id="5" name="页脚占位符 4"/>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6" name="灯片编号占位符 5"/>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dirty="0" smtClean="0"/>
              <a:t>26-11-2013</a:t>
            </a:r>
            <a:endParaRPr lang="zh-CN" altLang="en-US"/>
          </a:p>
        </p:txBody>
      </p:sp>
      <p:sp>
        <p:nvSpPr>
          <p:cNvPr id="6" name="页脚占位符 5"/>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7" name="灯片编号占位符 6"/>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dirty="0" smtClean="0"/>
              <a:t>26-11-2013</a:t>
            </a:r>
            <a:endParaRPr lang="zh-CN" altLang="en-US"/>
          </a:p>
        </p:txBody>
      </p:sp>
      <p:sp>
        <p:nvSpPr>
          <p:cNvPr id="8" name="页脚占位符 7"/>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9" name="灯片编号占位符 8"/>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r>
              <a:rPr lang="en-GB" b="1" dirty="0" smtClean="0"/>
              <a:t>Professionalization of HRM in Hong Kong and United Kingdom</a:t>
            </a:r>
            <a:endParaRPr lang="en-US" altLang="zh-CN" dirty="0" smtClean="0"/>
          </a:p>
          <a:p>
            <a:endParaRPr lang="en-US" altLang="zh-CN" dirty="0"/>
          </a:p>
        </p:txBody>
      </p:sp>
      <p:sp>
        <p:nvSpPr>
          <p:cNvPr id="6" name="日期占位符 5"/>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dirty="0" smtClean="0"/>
              <a:t>26-11-2013</a:t>
            </a:r>
            <a:endParaRPr lang="zh-CN" altLang="en-US"/>
          </a:p>
        </p:txBody>
      </p:sp>
      <p:sp>
        <p:nvSpPr>
          <p:cNvPr id="4" name="页脚占位符 3"/>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5" name="灯片编号占位符 4"/>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26-11-2013</a:t>
            </a:r>
            <a:endParaRPr lang="zh-CN" altLang="en-US"/>
          </a:p>
        </p:txBody>
      </p:sp>
      <p:sp>
        <p:nvSpPr>
          <p:cNvPr id="3" name="页脚占位符 2"/>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4" name="灯片编号占位符 3"/>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dirty="0" smtClean="0"/>
              <a:t>26-11-2013</a:t>
            </a:r>
            <a:endParaRPr lang="zh-CN" altLang="en-US"/>
          </a:p>
        </p:txBody>
      </p:sp>
      <p:sp>
        <p:nvSpPr>
          <p:cNvPr id="6" name="页脚占位符 5"/>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7" name="灯片编号占位符 6"/>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dirty="0" smtClean="0"/>
              <a:t>26-11-2013</a:t>
            </a:r>
            <a:endParaRPr lang="zh-CN" altLang="en-US"/>
          </a:p>
        </p:txBody>
      </p:sp>
      <p:sp>
        <p:nvSpPr>
          <p:cNvPr id="6" name="页脚占位符 5"/>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7" name="灯片编号占位符 6"/>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dirty="0" smtClean="0"/>
              <a:t>26-11-2013</a:t>
            </a:r>
            <a:endParaRPr lang="zh-CN" altLang="en-US"/>
          </a:p>
        </p:txBody>
      </p:sp>
      <p:sp>
        <p:nvSpPr>
          <p:cNvPr id="5" name="页脚占位符 4"/>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6" name="灯片编号占位符 5"/>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dirty="0" smtClean="0"/>
              <a:t>26-11-2013</a:t>
            </a:r>
            <a:endParaRPr lang="zh-CN" altLang="en-US"/>
          </a:p>
        </p:txBody>
      </p:sp>
      <p:sp>
        <p:nvSpPr>
          <p:cNvPr id="5" name="页脚占位符 4"/>
          <p:cNvSpPr>
            <a:spLocks noGrp="1"/>
          </p:cNvSpPr>
          <p:nvPr>
            <p:ph type="ftr" sz="quarter" idx="11"/>
          </p:nvPr>
        </p:nvSpPr>
        <p:spPr/>
        <p:txBody>
          <a:bodyPr/>
          <a:lstStyle/>
          <a:p>
            <a:r>
              <a:rPr lang="en-US" altLang="zh-CN" dirty="0" smtClean="0"/>
              <a:t>Professionalization of HRM in Hong Kong and United Kingdom </a:t>
            </a:r>
            <a:endParaRPr lang="zh-CN" altLang="en-US"/>
          </a:p>
        </p:txBody>
      </p:sp>
      <p:sp>
        <p:nvSpPr>
          <p:cNvPr id="6" name="灯片编号占位符 5"/>
          <p:cNvSpPr>
            <a:spLocks noGrp="1"/>
          </p:cNvSpPr>
          <p:nvPr>
            <p:ph type="sldNum" sz="quarter" idx="12"/>
          </p:nvPr>
        </p:nvSpPr>
        <p:spPr/>
        <p:txBody>
          <a:bodyPr/>
          <a:lstStyle/>
          <a:p>
            <a:fld id="{B6F28939-CC08-4C56-BB50-2DABA444026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灯片编号占位符 2"/>
          <p:cNvSpPr>
            <a:spLocks noGrp="1"/>
          </p:cNvSpPr>
          <p:nvPr>
            <p:ph type="sldNum" sz="quarter" idx="10"/>
          </p:nvPr>
        </p:nvSpPr>
        <p:spPr/>
        <p:txBody>
          <a:bodyPr/>
          <a:lstStyle/>
          <a:p>
            <a:r>
              <a:rPr lang="en-US" altLang="zh-CN" dirty="0" smtClean="0"/>
              <a:t>1</a:t>
            </a:r>
            <a:endParaRPr lang="en-US" altLang="zh-CN" dirty="0"/>
          </a:p>
        </p:txBody>
      </p:sp>
      <p:sp>
        <p:nvSpPr>
          <p:cNvPr id="4" name="页脚占位符 3"/>
          <p:cNvSpPr>
            <a:spLocks noGrp="1"/>
          </p:cNvSpPr>
          <p:nvPr>
            <p:ph type="ftr" sz="quarter" idx="11"/>
          </p:nvPr>
        </p:nvSpPr>
        <p:spPr/>
        <p:txBody>
          <a:bodyPr/>
          <a:lstStyle/>
          <a:p>
            <a:r>
              <a:rPr lang="en-US" b="1" dirty="0" smtClean="0"/>
              <a:t>Professionalization of HRM in Hong Kong and United Kingdom </a:t>
            </a:r>
            <a:endParaRPr lang="en-US" altLang="zh-CN" dirty="0"/>
          </a:p>
        </p:txBody>
      </p:sp>
      <p:sp>
        <p:nvSpPr>
          <p:cNvPr id="5" name="日期占位符 4"/>
          <p:cNvSpPr>
            <a:spLocks noGrp="1"/>
          </p:cNvSpPr>
          <p:nvPr>
            <p:ph type="dt" sz="half" idx="12"/>
          </p:nvPr>
        </p:nvSpPr>
        <p:spPr/>
        <p:txBody>
          <a:bodyPr/>
          <a:lstStyle/>
          <a:p>
            <a:r>
              <a:rPr lang="en-US" altLang="zh-CN" dirty="0" smtClean="0"/>
              <a:t>26-11-2013</a:t>
            </a:r>
            <a:endParaRPr lang="en-US" altLang="zh-CN" dirty="0"/>
          </a:p>
        </p:txBody>
      </p:sp>
    </p:spTree>
    <p:extLst>
      <p:ext uri="{BB962C8B-B14F-4D97-AF65-F5344CB8AC3E}">
        <p14:creationId xmlns:p14="http://schemas.microsoft.com/office/powerpoint/2010/main" val="1545159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r>
              <a:rPr lang="en-US" altLang="zh-CN" dirty="0" smtClean="0"/>
              <a:t>2</a:t>
            </a:r>
            <a:endParaRPr lang="en-US" altLang="zh-CN" dirty="0"/>
          </a:p>
        </p:txBody>
      </p:sp>
      <p:sp>
        <p:nvSpPr>
          <p:cNvPr id="5" name="页脚占位符 4"/>
          <p:cNvSpPr>
            <a:spLocks noGrp="1"/>
          </p:cNvSpPr>
          <p:nvPr>
            <p:ph type="ftr" sz="quarter" idx="11"/>
          </p:nvPr>
        </p:nvSpPr>
        <p:spPr/>
        <p:txBody>
          <a:bodyPr/>
          <a:lstStyle>
            <a:lvl1pPr>
              <a:defRPr/>
            </a:lvl1pPr>
          </a:lstStyle>
          <a:p>
            <a:r>
              <a:rPr lang="en-GB" b="1" dirty="0" smtClean="0"/>
              <a:t>Professionalization of HRM in Hong Kong and United Kingdom</a:t>
            </a:r>
            <a:endParaRPr lang="en-US" altLang="zh-CN" dirty="0" smtClean="0"/>
          </a:p>
          <a:p>
            <a:endParaRPr lang="en-US" altLang="zh-CN" dirty="0"/>
          </a:p>
        </p:txBody>
      </p:sp>
      <p:sp>
        <p:nvSpPr>
          <p:cNvPr id="6" name="日期占位符 5"/>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5E95D692-0BA7-46AE-915C-7359B9FE691A}" type="slidenum">
              <a:rPr lang="zh-CN" altLang="en-US"/>
              <a:pPr/>
              <a:t>‹#›</a:t>
            </a:fld>
            <a:endParaRPr lang="en-US" altLang="zh-CN" dirty="0"/>
          </a:p>
        </p:txBody>
      </p:sp>
      <p:sp>
        <p:nvSpPr>
          <p:cNvPr id="6" name="页脚占位符 5"/>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7" name="日期占位符 6"/>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BC067E3D-CC44-4A19-8988-B177B89C0838}" type="slidenum">
              <a:rPr lang="zh-CN" altLang="en-US"/>
              <a:pPr/>
              <a:t>‹#›</a:t>
            </a:fld>
            <a:endParaRPr lang="en-US" altLang="zh-CN" dirty="0"/>
          </a:p>
        </p:txBody>
      </p:sp>
      <p:sp>
        <p:nvSpPr>
          <p:cNvPr id="8" name="页脚占位符 7"/>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9" name="日期占位符 8"/>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90BF1E5F-B5A3-441F-8814-E6DBCD7DB633}" type="slidenum">
              <a:rPr lang="zh-CN" altLang="en-US"/>
              <a:pPr/>
              <a:t>‹#›</a:t>
            </a:fld>
            <a:endParaRPr lang="en-US" altLang="zh-CN" dirty="0"/>
          </a:p>
        </p:txBody>
      </p:sp>
      <p:sp>
        <p:nvSpPr>
          <p:cNvPr id="4" name="页脚占位符 3"/>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5" name="日期占位符 4"/>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39BF77F4-D122-46DC-8EA3-17CAF5531E61}" type="slidenum">
              <a:rPr lang="zh-CN" altLang="en-US"/>
              <a:pPr/>
              <a:t>‹#›</a:t>
            </a:fld>
            <a:endParaRPr lang="en-US" altLang="zh-CN" dirty="0"/>
          </a:p>
        </p:txBody>
      </p:sp>
      <p:sp>
        <p:nvSpPr>
          <p:cNvPr id="3" name="页脚占位符 2"/>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4" name="日期占位符 3"/>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5A42CC6C-DDC5-4FFB-A4FD-147B99FCF653}" type="slidenum">
              <a:rPr lang="zh-CN" altLang="en-US"/>
              <a:pPr/>
              <a:t>‹#›</a:t>
            </a:fld>
            <a:endParaRPr lang="en-US" altLang="zh-CN" dirty="0"/>
          </a:p>
        </p:txBody>
      </p:sp>
      <p:sp>
        <p:nvSpPr>
          <p:cNvPr id="6" name="页脚占位符 5"/>
          <p:cNvSpPr>
            <a:spLocks noGrp="1"/>
          </p:cNvSpPr>
          <p:nvPr>
            <p:ph type="ftr" sz="quarter" idx="11"/>
          </p:nvPr>
        </p:nvSpPr>
        <p:spPr/>
        <p:txBody>
          <a:bodyPr/>
          <a:lstStyle>
            <a:lvl1pPr>
              <a:defRPr/>
            </a:lvl1pPr>
          </a:lstStyle>
          <a:p>
            <a:r>
              <a:rPr lang="en-US" altLang="zh-CN" dirty="0" smtClean="0"/>
              <a:t>Professionalization of HRM in Hong Kong and United Kingdom </a:t>
            </a:r>
            <a:endParaRPr lang="en-US" altLang="zh-CN" dirty="0"/>
          </a:p>
        </p:txBody>
      </p:sp>
      <p:sp>
        <p:nvSpPr>
          <p:cNvPr id="7" name="日期占位符 6"/>
          <p:cNvSpPr>
            <a:spLocks noGrp="1"/>
          </p:cNvSpPr>
          <p:nvPr>
            <p:ph type="dt" sz="half" idx="12"/>
          </p:nvPr>
        </p:nvSpPr>
        <p:spPr/>
        <p:txBody>
          <a:bodyPr/>
          <a:lstStyle>
            <a:lvl1pPr>
              <a:defRPr/>
            </a:lvl1pPr>
          </a:lstStyle>
          <a:p>
            <a:r>
              <a:rPr lang="en-US" altLang="zh-CN" dirty="0" smtClean="0"/>
              <a:t>26-11-2013</a:t>
            </a:r>
            <a:endParaRPr lang="en-US" altLang="zh-C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cityu.edu.hk/cityu/index-sc.ht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182563" y="1874838"/>
            <a:ext cx="8686800" cy="447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lnSpc>
                <a:spcPct val="100000"/>
              </a:lnSpc>
            </a:pPr>
            <a:endParaRPr lang="en-US" altLang="zh-CN" sz="1800" dirty="0">
              <a:solidFill>
                <a:schemeClr val="tx1"/>
              </a:solidFill>
              <a:ea typeface="宋体" pitchFamily="2" charset="-122"/>
            </a:endParaRPr>
          </a:p>
        </p:txBody>
      </p:sp>
      <p:sp>
        <p:nvSpPr>
          <p:cNvPr id="8197" name="Rectangle 5"/>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ea typeface="宋体" pitchFamily="2" charset="-122"/>
              </a:defRPr>
            </a:lvl1pPr>
          </a:lstStyle>
          <a:p>
            <a:r>
              <a:rPr lang="en-US" altLang="zh-CN" dirty="0" smtClean="0"/>
              <a:t>1</a:t>
            </a:r>
            <a:endParaRPr lang="en-US" altLang="zh-CN" dirty="0"/>
          </a:p>
        </p:txBody>
      </p:sp>
      <p:sp>
        <p:nvSpPr>
          <p:cNvPr id="8198" name="Rectangle 6"/>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ea typeface="宋体" pitchFamily="2" charset="-122"/>
              </a:defRPr>
            </a:lvl1pPr>
          </a:lstStyle>
          <a:p>
            <a:r>
              <a:rPr lang="en-US" b="1" dirty="0" smtClean="0"/>
              <a:t>Professionalization of HRM in Hong Kong and United Kingdom </a:t>
            </a:r>
            <a:endParaRPr lang="en-US" altLang="zh-CN" dirty="0"/>
          </a:p>
        </p:txBody>
      </p:sp>
      <p:sp>
        <p:nvSpPr>
          <p:cNvPr id="8199" name="Rectangle 7"/>
          <p:cNvSpPr>
            <a:spLocks noGrp="1" noChangeArrowheads="1"/>
          </p:cNvSpPr>
          <p:nvPr>
            <p:ph type="dt" sz="half" idx="2"/>
          </p:nvPr>
        </p:nvSpPr>
        <p:spPr bwMode="auto">
          <a:xfrm>
            <a:off x="549275" y="6537325"/>
            <a:ext cx="1004888"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ea typeface="宋体" pitchFamily="2" charset="-122"/>
              </a:defRPr>
            </a:lvl1pPr>
          </a:lstStyle>
          <a:p>
            <a:r>
              <a:rPr lang="en-US" altLang="zh-CN" dirty="0" smtClean="0"/>
              <a:t>26-11-2013</a:t>
            </a:r>
            <a:endParaRPr lang="en-US" altLang="zh-CN" dirty="0"/>
          </a:p>
        </p:txBody>
      </p:sp>
      <p:sp>
        <p:nvSpPr>
          <p:cNvPr id="8201" name="Rectangle 9"/>
          <p:cNvSpPr>
            <a:spLocks noGrp="1" noChangeArrowheads="1"/>
          </p:cNvSpPr>
          <p:nvPr>
            <p:ph type="title"/>
          </p:nvPr>
        </p:nvSpPr>
        <p:spPr bwMode="auto">
          <a:xfrm>
            <a:off x="179388" y="628650"/>
            <a:ext cx="8686800" cy="63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pic>
        <p:nvPicPr>
          <p:cNvPr id="11" name="Picture 13">
            <a:hlinkClick r:id="rId16"/>
          </p:cNvPr>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0312" y="620688"/>
            <a:ext cx="15113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75"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p:txStyles>
    <p:titleStyle>
      <a:lvl1pPr algn="l" rtl="0" fontAlgn="base">
        <a:lnSpc>
          <a:spcPct val="90000"/>
        </a:lnSpc>
        <a:spcBef>
          <a:spcPct val="0"/>
        </a:spcBef>
        <a:spcAft>
          <a:spcPct val="0"/>
        </a:spcAft>
        <a:defRPr sz="2200">
          <a:solidFill>
            <a:schemeClr val="hlink"/>
          </a:solidFill>
          <a:latin typeface="+mj-lt"/>
          <a:ea typeface="+mj-ea"/>
          <a:cs typeface="+mj-cs"/>
        </a:defRPr>
      </a:lvl1pPr>
      <a:lvl2pPr algn="l" rtl="0" fontAlgn="base">
        <a:lnSpc>
          <a:spcPct val="90000"/>
        </a:lnSpc>
        <a:spcBef>
          <a:spcPct val="0"/>
        </a:spcBef>
        <a:spcAft>
          <a:spcPct val="0"/>
        </a:spcAft>
        <a:defRPr sz="2200">
          <a:solidFill>
            <a:schemeClr val="hlink"/>
          </a:solidFill>
          <a:latin typeface="Arial" charset="0"/>
        </a:defRPr>
      </a:lvl2pPr>
      <a:lvl3pPr algn="l" rtl="0" fontAlgn="base">
        <a:lnSpc>
          <a:spcPct val="90000"/>
        </a:lnSpc>
        <a:spcBef>
          <a:spcPct val="0"/>
        </a:spcBef>
        <a:spcAft>
          <a:spcPct val="0"/>
        </a:spcAft>
        <a:defRPr sz="2200">
          <a:solidFill>
            <a:schemeClr val="hlink"/>
          </a:solidFill>
          <a:latin typeface="Arial" charset="0"/>
        </a:defRPr>
      </a:lvl3pPr>
      <a:lvl4pPr algn="l" rtl="0" fontAlgn="base">
        <a:lnSpc>
          <a:spcPct val="90000"/>
        </a:lnSpc>
        <a:spcBef>
          <a:spcPct val="0"/>
        </a:spcBef>
        <a:spcAft>
          <a:spcPct val="0"/>
        </a:spcAft>
        <a:defRPr sz="2200">
          <a:solidFill>
            <a:schemeClr val="hlink"/>
          </a:solidFill>
          <a:latin typeface="Arial" charset="0"/>
        </a:defRPr>
      </a:lvl4pPr>
      <a:lvl5pPr algn="l" rtl="0" fontAlgn="base">
        <a:lnSpc>
          <a:spcPct val="90000"/>
        </a:lnSpc>
        <a:spcBef>
          <a:spcPct val="0"/>
        </a:spcBef>
        <a:spcAft>
          <a:spcPct val="0"/>
        </a:spcAft>
        <a:defRPr sz="2200">
          <a:solidFill>
            <a:schemeClr val="hlink"/>
          </a:solidFill>
          <a:latin typeface="Arial"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fontAlgn="base">
        <a:spcBef>
          <a:spcPct val="5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fontAlgn="base">
        <a:spcBef>
          <a:spcPct val="0"/>
        </a:spcBef>
        <a:spcAft>
          <a:spcPct val="0"/>
        </a:spcAft>
        <a:buClr>
          <a:schemeClr val="tx1"/>
        </a:buClr>
        <a:buFont typeface="Arial" charset="0"/>
        <a:buChar char="–"/>
        <a:defRPr sz="1600">
          <a:solidFill>
            <a:schemeClr val="tx1"/>
          </a:solidFill>
          <a:latin typeface="+mn-lt"/>
        </a:defRPr>
      </a:lvl2pPr>
      <a:lvl3pPr marL="855663" indent="-173038" algn="l" rtl="0" fontAlgn="base">
        <a:spcBef>
          <a:spcPct val="0"/>
        </a:spcBef>
        <a:spcAft>
          <a:spcPct val="0"/>
        </a:spcAft>
        <a:buClr>
          <a:schemeClr val="tx1"/>
        </a:buClr>
        <a:buChar char="•"/>
        <a:defRPr sz="1600">
          <a:solidFill>
            <a:schemeClr val="tx1"/>
          </a:solidFill>
          <a:latin typeface="+mn-lt"/>
        </a:defRPr>
      </a:lvl3pPr>
      <a:lvl4pPr marL="1203325" indent="-173038" algn="l" rtl="0" fontAlgn="base">
        <a:spcBef>
          <a:spcPct val="20000"/>
        </a:spcBef>
        <a:spcAft>
          <a:spcPct val="0"/>
        </a:spcAft>
        <a:buClr>
          <a:schemeClr val="bg1"/>
        </a:buClr>
        <a:defRPr sz="1600">
          <a:solidFill>
            <a:schemeClr val="bg1"/>
          </a:solidFill>
          <a:latin typeface="+mn-lt"/>
        </a:defRPr>
      </a:lvl4pPr>
      <a:lvl5pPr marL="1539875" indent="-163513" algn="l" rtl="0" fontAlgn="base">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smtClean="0"/>
              <a:t>26-11-2013</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t>Professionalization of HRM in Hong Kong and United Kingdom </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28939-CC08-4C56-BB50-2DABA444026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 y="3001814"/>
            <a:ext cx="8729663" cy="1147266"/>
          </a:xfrm>
        </p:spPr>
        <p:txBody>
          <a:bodyPr/>
          <a:lstStyle/>
          <a:p>
            <a:pPr algn="ctr"/>
            <a:r>
              <a:rPr lang="en-GB" b="1" dirty="0" smtClean="0"/>
              <a:t>Whither the Human </a:t>
            </a:r>
            <a:r>
              <a:rPr lang="en-GB" b="1" dirty="0"/>
              <a:t>R</a:t>
            </a:r>
            <a:r>
              <a:rPr lang="en-GB" b="1" dirty="0" smtClean="0"/>
              <a:t>esource </a:t>
            </a:r>
            <a:r>
              <a:rPr lang="en-GB" b="1" dirty="0"/>
              <a:t>M</a:t>
            </a:r>
            <a:r>
              <a:rPr lang="en-GB" b="1" dirty="0" smtClean="0"/>
              <a:t>anagement profession? </a:t>
            </a:r>
            <a:endParaRPr lang="zh-CN" altLang="en-US" dirty="0"/>
          </a:p>
        </p:txBody>
      </p:sp>
      <p:sp>
        <p:nvSpPr>
          <p:cNvPr id="8" name="Rectangle 7"/>
          <p:cNvSpPr/>
          <p:nvPr/>
        </p:nvSpPr>
        <p:spPr>
          <a:xfrm>
            <a:off x="107504" y="6196364"/>
            <a:ext cx="8712968" cy="258532"/>
          </a:xfrm>
          <a:prstGeom prst="rect">
            <a:avLst/>
          </a:prstGeom>
        </p:spPr>
        <p:txBody>
          <a:bodyPr wrap="square">
            <a:spAutoFit/>
          </a:bodyPr>
          <a:lstStyle/>
          <a:p>
            <a:pPr lvl="0" algn="ctr">
              <a:spcBef>
                <a:spcPts val="0"/>
              </a:spcBef>
              <a:spcAft>
                <a:spcPts val="0"/>
              </a:spcAft>
            </a:pPr>
            <a:r>
              <a:rPr lang="en-US" sz="1200" b="1" dirty="0" smtClean="0">
                <a:solidFill>
                  <a:schemeClr val="tx1"/>
                </a:solidFill>
              </a:rPr>
              <a:t>Supported </a:t>
            </a:r>
            <a:r>
              <a:rPr lang="en-US" sz="1200" b="1" dirty="0">
                <a:solidFill>
                  <a:schemeClr val="tx1"/>
                </a:solidFill>
              </a:rPr>
              <a:t>by </a:t>
            </a:r>
            <a:r>
              <a:rPr lang="en-US" sz="1200" b="1" dirty="0" smtClean="0">
                <a:solidFill>
                  <a:schemeClr val="tx1"/>
                </a:solidFill>
              </a:rPr>
              <a:t>ESRC </a:t>
            </a:r>
            <a:r>
              <a:rPr lang="en-US" sz="1200" b="1" dirty="0">
                <a:solidFill>
                  <a:schemeClr val="tx1"/>
                </a:solidFill>
              </a:rPr>
              <a:t>/ RGC Joint Research Scheme </a:t>
            </a:r>
            <a:r>
              <a:rPr lang="en-US" sz="1200" b="1" dirty="0" smtClean="0">
                <a:solidFill>
                  <a:schemeClr val="tx1"/>
                </a:solidFill>
              </a:rPr>
              <a:t>(9057004 </a:t>
            </a:r>
            <a:r>
              <a:rPr lang="en-US" sz="1200" b="1" dirty="0">
                <a:solidFill>
                  <a:schemeClr val="tx1"/>
                </a:solidFill>
              </a:rPr>
              <a:t>RGC ref ES/J017299/1).</a:t>
            </a:r>
            <a:endParaRPr lang="en-US" sz="1200" b="1" dirty="0">
              <a:solidFill>
                <a:schemeClr val="tx1"/>
              </a:solidFill>
              <a:latin typeface="Times New Roman"/>
              <a:ea typeface="SimSun"/>
            </a:endParaRPr>
          </a:p>
        </p:txBody>
      </p:sp>
      <p:sp>
        <p:nvSpPr>
          <p:cNvPr id="5" name="Rectangle 4"/>
          <p:cNvSpPr/>
          <p:nvPr/>
        </p:nvSpPr>
        <p:spPr>
          <a:xfrm>
            <a:off x="1380416" y="5085184"/>
            <a:ext cx="6471112" cy="701731"/>
          </a:xfrm>
          <a:prstGeom prst="rect">
            <a:avLst/>
          </a:prstGeom>
        </p:spPr>
        <p:txBody>
          <a:bodyPr wrap="square">
            <a:spAutoFit/>
          </a:bodyPr>
          <a:lstStyle/>
          <a:p>
            <a:pPr algn="ctr"/>
            <a:r>
              <a:rPr lang="en-GB" b="1" dirty="0" smtClean="0"/>
              <a:t>Ian Roper </a:t>
            </a:r>
            <a:endParaRPr lang="en-GB" dirty="0" smtClean="0"/>
          </a:p>
          <a:p>
            <a:endParaRPr lang="zh-TW" altLang="zh-HK" dirty="0">
              <a:solidFill>
                <a:srgbClr val="666633"/>
              </a:solidFill>
            </a:endParaRPr>
          </a:p>
        </p:txBody>
      </p:sp>
      <p:sp>
        <p:nvSpPr>
          <p:cNvPr id="3" name="AutoShape 2" descr="data:image/jpeg;base64,/9j/4AAQSkZJRgABAQAAAQABAAD/2wCEAAkGBhISEBQTEhMVFRUWGBoaFRcYFx0fHhccHx0aGRYbGBwcHCYfHxsjHR0YHzAhIygpLCwtHR8xNTAqNScrLCoBCQoKDgwOGg8PGjQlHyI1NDQrMy41LjIxNTUtNSwsKiwqLzUuLCosKSwsKSoqLiksLCksNCksKi4sLiwsLCwtMP/AABEIAI0BZgMBIgACEQEDEQH/xAAcAAACAgMBAQAAAAAAAAAAAAAABwYIAwQFAgH/xABUEAACAQMBBQMGBwsHCgYDAAABAgMABBESBQYHITETQVEIIjJhcYEUNXN0kaGyIzZCUmJygpKxs8EVJDM0hMLDFiVDRVNUY6LR0hcmg5OjtFXh8P/EABsBAQACAwEBAAAAAAAAAAAAAAAEBQIDBgEH/8QANhEAAgEDAQUGBQEIAwAAAAAAAAECAwQRIQUSMUFRBmFxgZGxE0KhwdEiFDIzNEPh8PEVUnL/2gAMAwEAAhEDEQA/AJZfcYURiqWzNgkHVIF6HHcprRk4yyfg2qD2yE/3RS+uGy7k97N+01jqhleVs8T6jT2DYJLNPPnL8k5m4v3hPmxQKPWGP94VqycVL89GiHsj/wCpNRCitbuar+Ykx2TZR4Ul6ZJHJxE2ic/zgj2Ig/u5rTm3vvm63U3ucj9mK5FehGdOrB05xqwcZ8M9M1g6tR82SI2dtDhTivJfg2323ckYNxMfbK//AFrUaQk5JJPiSc/TXmp/ufw4iurTtpXlVnLdmFwAAOh5g6skH1Y+mvacJ1nhGF1c0LGn8Spos40RCotrTryWaVfZIw/Ya2od6r1el1P75Cf2mubLEVZlYYZSQR4EHB60RxMxwoLHrgAn29KwUpLRM3yo0pLMop+SO8nEDaI6XLe9UP7Vrdj4pbQHV4z7Yx/DFRIGis1XqL5maJbOtJcaUfRE3i4vXgPnRwMPzWB+0a3Y+Msv4Vsh9khH900u6KzV1WXzEaWxbCXGkvqvZjPg4zKfTtWH5sgP7VFTHdbeZL6FpURkCuUIbGcgK2eR6ecKr/Td4PH+ZSj/AI7fYjqZa3NSpPdkyg23si1trZ1aMcPK5v7sndR3fbfmDZcKTXCysrvoAjCk5wW56mUYwD31IqSXlL3hCWMQPJmmdh61Eaqf+Z6tTiBh7jcR7Xava/B1lUxadQlVQcNnBGlmBHmmpVVauCF+9ntlYJOQuItJHrKCaI/Ry/SqyF1crGjOxwqKWY+oDJoCBby8b7CxupbWWO5Z4iAxjRCuSobkWkB5Zx06g1N9kbTW5t4Z0BCTRpIobGQGUMA2CRnB54Jqne2ZJbhpb1x5s075Oc4Y+eV9wIq0XCi8EmxrJgc4i0e9CUP1igILxh3w2xbX8cdn2iQ6FKlIg/aMSdQJKnmMY0+/vpsbBuJntYHuFCTNEhlUfguVBcY7ueeXdUO344wwbMuvg8sEsjaFfUpXGDkd568qmmxtpC4tobhQVWaNJAD1AdQwB9YzQG5XA4gfFN/82m/dtWlvrxMstmYWdmaVhlYoxlsdMnJAUe0jODjOKW28HH2G6s7qD4HKglikjV9YIBZSo1DAxzPcTQHC8nX42k+bSfbiqyVVt8nX42k+bSfbiqxt3dpEjSSMqIgLMzHAUDqST0FAZarj5R3xrD80T97NU12v5RVkj6beCa45+lyQH2ZBb6VFKfinvqm07yOdIni0QrGyvjOQ8jcsd2GHh30BY3hx8UWPzeP7IqvO5v3yRfPH+01WG4cfFFj83j+yKrzub98kXzx/tNQFqqK+E0rd5/KBsreQx28bXTA4LKwWP16Wwxb2hceBoBp0UpdgeURaSyBLqB7bJxr1a1H53mqwGfUabEcgYBlIIIyCDkEHoQfCgPVFLzfnjVabOlMCo1xMvpqrBVQ+DOQfO9QBx34rjbu+URBPMkU1pJEXZVUo4kGScDI0qeuOmaAblFFLTe/jtZWcrQxI1zIhw2hgqKR1Gsg5I9QI9dAMuik/sbyjrZ5At1bSW4zjWr9oF/OGlWx7ATTYivFkiEsJEisuqMqww4IyuG6YPLnQGxRSz2Hx1tbi8jtHt5oHdzHmQrhX5gKwzkEt5vtNTjebeGKxtZbmb0IxnA6seiqM95OBQHUoqG7hcSV2qZextpY0jxqdyMFj0UYzk4yT4cvEV8oBNE0UUVyp9sCiiigCnJuVdW91sxbY6GKxlZYlOD34PMDmeRyO/vpN1K+GF72e0ox3SK6H6NY+tQPfUu0qblTHXQptt2vx7VyTw4fqWO4i86FXYFSpDEFT1XBxg+zpTS4YrKdm3GGYec4i5+idA5r4ecfpqU3G5tlJM8zwI8j4LFskHAx6JOPq5107SxjiTREiovXSqgDn15DlU+haOnPebOY2lt6nd26pRg86N5xjTjj89Ct2snmTknmSe89+aavC6OGCykupQIstpMrNyZQcLjPIecSvrIqT3W49hIMG1iH5q6T9K4qPcUXWDZ0UEYCqzogHgqgty94WtcLd2+ajecIl3G1ae1VC0pxcd6Sz4LXz89BabxXiS3c8kYAR5GK6RgEePMA8+vTvrn0UVVye88nZU4KEFBcEsegUUUViZhTb4On+aTD/AIx+wlKSm1wd/qk3y39xKm2P8U5/tH/Iy8V7k+qvXlJXub62i/EgL/ruw/uD6asLVbOMrifeFYhzwIIiPWxDY+hxV6fMz7xU2R/Ju0Nn3UYyBFAw5+k9voX3eaI6aXGPeVYdiSMjc7kLFH6w41N/8Yauf5QOxO12UJh1t5Fb9FvuZH0lD7qVG2t5G2jZ7H2ejeen3Nx+UXEUJPsQf81AbW8O7nYbsWEpGl5bl5G9YdGCH2FI0Pv9tNjgJc6tixrn0JJV9mW1/wB6tfjfstU2DoQebA0IX1Afcx9RxXM8my5zZXUf4s4b9ZAP7lAQnyhfjcfN4/2vTu3c2ktvsK2nf0YrGJz7FhVj+ykj5QvxuPm8f7Xpszxlt1AAMn+TF+qAGgEvw72Sds7a1XZ1g655hz84AgBfUuoquPxeVWA33s449jXqRoqItrKFVVACgRtgADkMUk/J1lA2tID+FbOB6zriP7AaeXED4pv/AJtN+7agEZ5OvxtJ82k+3FUj8o7eZlEFijEBh2soB6jJWMH1ZDHHiF8Kjnk6/G0nzaT7cVevKKhI2rGxHJrZMH2PJn/+9dAMngruVDbbPhuSim4nXWZCMlUbmiqT0GNJOOp9gpceUcP86w/NU/ezU7eHswbZNiR/u0I96oqn6waSXlHfGsPzRP3s1AOrhx8UWPzeP7IqvO5v3yRfPH+01WG4cfFFj83j+yKrzub98kXzx/tNQDo46bwNbbJdUJDXDCHIxyUgtJ7iqlf0q4nk+7pRJZG9dFaWV2VGIyURTpwvgSwbJ9Qr15SEBOz7dh0W4wfVlHx+yopw13LvtobPBi2rJbQxyOnZIG80+kc6XXrqzg0BKfKF3cgayS7Cqs0bqpYDm6NkaT44bBBOcc/E10uAu2nn2RoYktBI0aknPm4DoOfcNWB6hjurSt/J5tThrm7uZ2HpHKqD9IYj9ap5uluZa7NiaK1VgrtqbUxYk4xnn05eFAVi3SmhXbMbbTC6O2f4QJBldZ1emOmBJjOeXXPKrUPsq1nEUhihk0FZIX0q2kjmrI3d3HIqF7+8FbXaEjTxube4b0mA1I58XTI592QR4kGk3s/b+0d3r9oGfIjYdrDqJjlUjOVyOWQchgAc9e8UA9+Lm8LWeyZ5IyVkfESEHBBfkSD3ELqIPiKgnk77pQtDLfSRhpO0McRYA6AFBZlz0JLac9cAjvOe9x4btdiLImdPaxP+iwIGfew+moBws3TvtoWbrBtOS1iilIMaBupAOrzXXr0xnuoCf8e93YZdmNcaVE0DKVYYDMpYK6k9SvPVjxUeutXydNstJYTQM2ewlyg/FVxqx7NYc+80W/k827YN1e3M7DqRhQf1tZH01Ntz9wLPZgkFqrgyadbM5Ytp1afUMaj0AoBQ8fdyjBcLtGAEJKQJdP4Eo9F/VqA+keJrgb28QLnbSWNlGjawAJFH+lmPmhvUoXzufTU2egNNHj3vXHb7P+C6VeW65AMM6EUgs/52dIXpzJP4NJTc3bMmytoW1zLEdJUMQRzaKQY1p68ZIPqx30BZ7cvdaPZ1lFbR4JUZkbHpufTb3noO4YHdRXXtbpJEWSNgyOoZGByGUjKkHwI50UBWyist3FpkdfxXYfQSKxVyzWD7WnlZCiiivD0K3Nj7QMFxFMOfZurEDvAPnD3jIrTor1PDyjGcVOLjLgxnbRuLi/ctZbTQKeYhLGJ0A5EHSNR59/rrmtuPtjP9Mx9fwlqgRFelYjoSPYTUp14y1kn6/wCyphs6pRW7RnHC6wTfqnHPoMKDd7akHny7RWBR1Mk7MB4ea3m1yd/d5VuewiSXtuxU9pLp0iRzgEqvhyPq58qiIUV9rGVfMXGK0ffk20tn7tVVqjTlHhiKjx072/XAUUUVGLMKKKKAKbXB3+qTfLf3EpS03eDy/wAylPjO31JHU2x/inP9o/5GXiid1Wnah+E738mB/nkYz8lpBH/JirLV47Fc50jPjir0+ZmjvFskXVpPbnl2sTpnwLKQD7jg1XTgZsAy7ZUupHwZXdhjow+5qD68tn9GrOV5WMDoAPdQEQ4v2fabEvFzjCK/6jq/8KW3k03gE17ETzZI3C+pSysf+ZfpFPkrnrXlYlHQAewUBWzyhfjcfIR/tenxuRGG2TYqRkG0gBHiDEua7bRKeoB9or0BQFZN5t073YG0RdW6s0CvqilAJXSTjspfA4OnnjPUc+km2/x/gubCeD4LKss0LxnzlKqWUrnPUgE+FPUjPWtT+RrfOrsIs+PZrn6cUAgPJ0spP5Skl0P2YgdS+k6Q2uIhdXTVjnjrTJ4x8PX2lao8ABuIMlFJx2inGtM9A3IEE+GOWc0wVUAYAwPAV9oCt/D7i1NshGsry3kaNCSq40SRFjqZSrAZBzqwcEEnqDyj/E3fNdr30c0MLpiJYlQ4LMdbsMBfHWBjnVqbmxjk/pI0f85Qf2ii3sIo/QjRO7zVA/YKA4+4Fu8ey7JJFZHWCMMrAgqdIyCDzBqum5p/8yRfPH+01WqrwIVznSM+ygOPvnuwm0LGa1c6dY8xvxXByjezIGR3jNV62DvDtHdu7kilhJjf042yEk09JInx159RnkcEZAxaCvEsCuMMoYeBGR9dAJS98pZdH3GyOr8uXkP1VyefdypnbobxS3Ozo7meF45ShMkfZsCSuQdCnJIbGR16iutBsuFDlIo1PXKoo5+4VtUAi4PKNmj1pc2P3RS2AHKY5nSrqykggYBP1CoPFY3u8W02kVNOthrcA9nAgGBk95Cjp1Y/Vaaayjc5dEY+JUH9or3FEqjCgKPADA+qgOVtvdmK5sXsn/o2jCA9SuANDD1qQD7qrtsy92lu1evrhyj+awbPZzqCdLI46NjJHeMnI7qtDXiWJWGGAYeBGRQCVuPKWTR9zsW19+qUaR9C5P1VPdy9+GuNlG+vE7DR2jSeYyroGWRo9XNgUKjIzk5x4VJYdkwIcrDGpznIRRz8eQraZQeRGaAq/s9Jd4tugyZEZOph/s7dDyXr1OQuR+E+aZPHjcZZrJbqFAJLVcMAOsPePYh84eALU1liA6AD2CvpFAJfgRxET4O1jdSBTCNULucAoSAUye9SRgeB/Jopy/B0/FX6BRQFfd5YSl7cqe6aT62JH7a5tSjiVaaNpSnucI4966T9amovXNVVuza7z7FZVPiW9OfWK9goort7E3Lu7v8Ao4yq6ch5AVVh3aTjzvdWEYSk8RRuq1qdGO/Ukku82LjciWPZ4vXdQCFIjxz0sQFOemTkHHhUcHXHeegp83+50NxHbpcFnEKgYViqscKCSAc93Ln310tn7Gt7cYhijjHeVUAn2nqffVm7DL00Rx8O06hB763pNvHJJclnVvrnHMRlnudfS+hbS48WGn7RFdOLhftAjJjRfUZBn6s05Jtpwp6Usa+1wP2miHaMT+jLG3scH9hrYrGlzZEqdpbx6xppLwb+4mpuGO0FGRErepZF/jiubd7n30fp20vtVdX2c1YAGtS/2tBAAZpUjz01sBn2ZpKwp8c4FHtNdt7rgpeCefd+xXI8iQeRHUHuoqxV7sq3uVHaxxyqRlSQD171P8RUF3i4SKQXs20n/ZOcg+pW6g+3PtFRqljOOsXkuLTtLb1Xu1U4P1Xr/YV9FZryzkido5UZHU4KsMEf/r199YagNY4nTJqSygp2cLodOzYzjGpnb2+cQPqApJE1YPdOz7Kxt06ERrn2kZP1k1YbPj+tvuOW7U1MW0IdZeyf5R1q4W1d+bC2lMVxdRRSAAlWODg8xXdqsPHr46k+Tj+zVyfPSzNrdJLGkkbBkdQyMOjKRlSPUQQa5u297bOzZVuriOEuCVDnGQORxXjcn4ssfmsH7taTvlLf09l8nJ9paAelhfxzxLLEweNxlWHRh4itiotwu+JrL5Ff41i21xY2VauUku0LgkFYw0mCDgglAQCD3Eg0BLqKXw47bH/27j/0X/7amGw94ba8i7W1mSVO8qeYOM4YHmpx3EA0BwOKO/L7LshNHGJJHkEaas6VJDNlsEEjCnkCPbWDhPv9LtW1kkmjRJI5NBKZ0tkBgQGJIIBwRk+PfgdjfXbNhb22dohTA7BMPEZFLc2XKhW/FznHUCse4+3NnXFuw2aFEMbaSqRGMBiNR5FRknxoCR0VDbHi9sqWdIEuD2ruEVWilXzicBSWQAHPLnUyoAoqKX/FHZsN0bR5z24dU0CORvObGBlVIzzHfUpklCgsxAAGSScADvJPhQHqioJe8bdjxuU+ElyORKRuy+5guD7RkV3N2N/LHaGfgs6uy+khBVwOXPSwBI5jmMj10B36Kx3FwsaM7sqIoLMzEAKBzJJPIADnk1C7/jTseJiputZHXs43Ye5guk+4mgJxRUf3T35tNpCQ2rOwj0hiyMoy2cAEjmeXd05eNa+8vEvZ1hJ2dxcASd6IrOy/naQdPsOCaAlFRriJvY2ztny3KRiR1KqoOdOWIALY54HXHLPTIzmtPYnFzZV1KIo7kCRiAqyKyaiTgAFgFySQAM5PdXa3q2taW9q8l7p+D8lcMhcHUcAFQDkE+qgInwj4mS7VWdZ4kR4dB1R50sH1YGGJII0+Jz6sVO72/ihQvNIkaDqzsFA9pJxUc3B29sudJU2WEVYypkVITGMvkKTlV1EhCM8+g9VK7j/vdaXKx20Mhaa3mcSqUYacDSebKAefgTQDu2RtuC6jMlvKsqBiupTkZGMgHv6jpW9ST4Jb/wBjbWUdnNMVnknIROzc5LlVTzgpUZPiaYO8HE/Z1lO0FzM0cigEjspCCCMgghCCPYeoI6g0BK6K19nX8c8Mc0Tao5FV0bBGVYZU4PMcj0Ncfejfuy2cYxdy9mZASgCO2QuM+gpx1HWgJBRWnsja0V1Ak8JLRyDKEqVyOmcMAce6igFzxksMSW8wHVWRj7MMo+tvopc07+JWyu32fIQMtERIv6PJv+QtSQqivYbtXPU+mdna/wAWyUecW1917/QavDfdmza1ju3UNKDJqLNkJgsOanzfRwckd9d3bO/1laApr1suB2cYyefh+CMD10ko7p1VlV2Ct6ShiA3tAOD76xVlG83IKMI4NdbYKubiVW4qOSzoui44zrouGmB47u70SXcU0zQ9jAA3ZSFhlgNQYnwxj2es4pMXe155ucs0j566nJH0ZxWdN47lbb4MJiIOfmADvOSNWNWCc8s4rnspBwQQR1BGK117h1IpdOJL2dsyNpUqSwsSf6Us6Jd71y+fLJ50ijSK+0E1FLo37Db1zAfuU8ieoMcfqnl9VYtp7UluZDLO5dyAMnHQdAAOQHqHia1aK935YxnQ1KjTU99RW91xr6jy4bqw2ZBqOfSxzzgam0j3DuqTVXvY2891aBhbylAxyw0qwz4gMCAfWOvLwro/+JO0v94H/tR/9lWtO+pxgk09Dirzs3c1q86kJRxJt65XHXo/cZ2++6K3sB04WZOcbeP5Dfkn6jg+IKNZSCQQQRyIPUHvBqSf+JO0v94H/tR/9lR64uGkdnc5Z2LMcAZJOTyHIcz3VEuqtOq1KK15l7sayurODpVpJx+XGdOvFLQy7Lsu2niiGfujqvLwJAP1ZNWOVcAAd1JnhXsvtb8SEHTCpbPdqPmKD7ix/Rpz1OsIYg5dTm+1NffuIUl8q+r/ALJBVYePXx1J8nH9mrPVWHj18dSfJx/ZqwOTLCbk/Flj81g/drSd8pb+nsvk5PtLTi3I+LLH5rB+7Wk75S39PZfJyfaWgGnwu+JrL5Ff41W7ZthHPtxYZV1RyXhV1zjIMhBHLnVkeF3xNZfIr/Gq7bu/fFF8+/xaAfm1+D2y5oGjS1SJipCSJkMp7jnPPn3HNJLgbteSHbEMaMdE4dJFzyYBGdT7QwHP2jvq0dVP4OfHln+c/wC7egG75RfxXF84T7Elafk2/wBRuvlx9ha3PKL+K4vnCfYkrT8m3+o3Xy4+wtALfizsprDbcjx4GtluIvecn/5FerLWO245LNLvOI2hEpPgunWc+wUrvKP2Brtre7UHMTmN8fivzUn1BlA/Trh7N3007nyx6vuiu1qNR6hzrOOecCJnUeGnpgUBw+FFm20dv/CJQDpaS5cHnzz5gGfB2Uj82pX5RG+MiGLZ8TFVZO1nI/CBJWNM56eaxI7/ADfXXU8nTYHZ2U10w5zvpX8yPI+2X+gVAfKBB/lg56djHp9nnfxzQDT3J4O2ENnH8Jt0mndA0rPzwSMlU7gB0yOZxmlNxG2L/Im2I5LIlBpWaIHJC5LKyZ71808vBsVP4od7LpVZZba1UqCANHMEDHMLIfrrWv8AgXf3sgkv9p9ow6eYzYHeFyyhfcKAn+9W0VuNg3M6ejLZPIvsaIsP20heCe7lte7SaO6jEqLA7hSSBqDIoJwRnkx5U9d4dki13fuLcMWENlIgYjBIWIgE0nPJ1+NpPm0n24qAedrsG32ba3Bs4AnmtLoUk6mVMADJOM6Ry6fTVceGOyIdo7XVb5ywfXIwJwZn66Sc55825fikVawjPI0i99uAcqytcbLcYzqEJbSyHr9yfp1xgEjHjQDIg4VbMjuYbmK3EUkLal0E6ScEDUpyDgnUCMHIHOuXx3+JJvz4vtrS53D4z3lrcra7SYyRB+zd5OUkBB0ksx9IA+lq59Tnlgsbjv8AEk358X21oCH+TL/rD+z/AOPWr5QG6NrbrHcwxlZriZzK2pjq5auhOBz8AK2vJl/1h/Z/8et7ylP6pafKt9mgNbglw/sbmyjvJoi08c5KPrcYKFWTzQ2k4PiK8eUju9lba9UdMwyHHccvHn1A6x7xUl8n34n/APXk/u1JuI2wPhmy7qELqcxlox3l089ACfEjHvoDg8CttdvseNCctA7RH2A6k7u5WA91KrjDcvf7f+DRDJTsrePnyLHziTgcsM5B68lroeT9vOtvJexSHCdiZ8noOy9L3lWz+jWHgns5r7bUt7IOUeuZvlJCQv7XPuoCwmzbBIIY4YxhI0VFHgFAUfUKK2aKA8yxhlKkZBBBHiDyNV427ss21zLAfwGIHrU80P6pFWJpa8XtgZCXaj0cRy+zPmN9JI94qDfUt+G8uR03Zu8+DculLhP3XD7r0FjRRTO3L4cW0sEVxMzSa11BM4Uc+/HMnlg55deVVNKjKq8RO5vr+lZU/iVfBYIxw62YZb+FjGzRoWYnHmghTpJJ5cm0+vOKmG1+HVxe3bzXE0ca50oI1JJQE6dWcANj213J97rC1xDEUZicJDAAcsWxp83zVYk95FcniFvjcWqW4h0xtKrFwyhmTGjHeVzzYd45VZKlSp02pPOOODkZ3l9d3cZUI7jksR3uiy29V9Un0N2w4XWEeNSNKR3u5/YuB9VddN0LEDAtIPfGp+sikzc7737+ldSD83C/ZArBDvVeoci7nz65GYfQxIrBXdGPCHsSZ7E2jV1qXGvjLH29h1y7nWLdbWD3RgfsArj3vDDZ8udCtGc9Y36e5sil5JxDv2haJpshuWrSA4HeAy46+PX11tcK5nXaKqrAKyP2gJ9IAZXA7yGwfZmsv2ijUkoqHE1f8Xf2tGdaVdpxWUk208a88ezNvbfCe5iBaBxOv4uNL+4E4P0j2VCJIypKsCrA4IIwQfAg9KstUT373KS7iaSNcXCAlSP9Jj8BvHPce4+rNK9isb1P0PNm9pJuap3XB/Nw9eWPQSdFFdLdzYjXdzHAMgMcuR+Cg9I+3HIesiqqMXJ4R2tSpGnBzm8JasanC3Y3Y2QkYYac6/0eifV536VTKvMUQVQqjAAAAHcByAr1XS04KEVFcj4/d3ErmtKtL5n/AKXkgpCeURulL28d+iloigjlIH9Gyk6S35LA4z0BXrzFPuvMkYYFWAIPIgjII8CKzIwidxOPcNtZRW93DKzQqER4tJ1KowgYMy4IGByz0qF737x3G39pIIYmHSOCLOcLkks56AnOSegAHXGafF7wb2PK5drNVJ6hHkRfcqOFHuArubv7oWdipFrbpFnkSBlmHcGdiWPvNAZt3Nji0s4LcHPZRqmfEgAE+85NVf3d++KL59/i1bKo9Dw+2ckwmW0iEofWHxzDZ1as56550BIaqfwd+PLP85/3b1bCo/s3cDZ1vKssNpFHInouo5jkQcc/AmgIZ5RfxXF84T7Elafk2/1G6+XH2Fpn7a2Bb3aCO5iSVA2oK4yA2CM+3BI99fNi7u21mrLbQpErHLBBgE4xn6KA1t8tgi9sLi2OMyRkLnucedGfcwBqoQuZuz+DedpMgbs8HPaAFBy655kYq69R5eHuzRN2ws4e019pr089edWr2550Bubq7FFnZW9sMHso1ViBjLAeefe2T76WHlA7jSTpHfwKXaJdEyqCToyWVwB3KS2fUQegpyUUAj+G/HO2htIrW+DoYVCJKq6lZFGEDAecGAwOQIOM8qkd35QOzFkRIxLIGZQX0aUQEgMx1ENyHPkvdUg2two2TcuXls01HJJQtHknmSRGygn1kZr1sjhZsq2bXFZx6uWC5aTBHQjtGbB9mKA29/z/AJpvvms37tqRvk6/G0nzaT7cVWMu7NJY3ikUMjqVdT0ZSMEH1EVy9jbl2NpIZLa2jicqVLKMHBIJHsyB9FAdHae0Ut4ZJpDhIkZ3PqUEn2nl0pb2HlDbNaEvKk8cgHOPQG1HvCMCAR620+6mfJGGBVgCCMEEZBHeCKh99we2PK+trJAfyHkQfqo4X6BQFeriOXbe2HMEZU3EucdezTkC7+oKMn18h1FPXjqMbDmH5cX21qW7A3WtLJNFrAkQOMlR5zY6amOWb3k1s7W2PDdRGK4jWSMkEq3QkHI+ugE15Mv+sP7P/j12fKL2ZJJs+GVFysMuZMfghgVBPq1YHvFMPYe61pZ6/gsCQ9pp16BjVpzpz7NR+mulNCrqVdQysCGVhkEHkQQeRFAIzghxJtba3FjPrWV5/uRC5DmQqoHL0SD48sd/dT2qJ2/CrZUdwtwlmiyqwdSGcKrDoQmrQMdenXnUsoCpe/uy32btW6ij8xG16AOQ7KVT5oA7gGK4/JpzeT/u/wBhsszkefcuWzjB0JlEB8RkOw/OpW8Wdpfyjt0xQ481ktUI/CbUQSf03YewCrK7K2ctvBFAnJYkVF9igAUBt0UUUAVr39ik0TxSDKOpVh6j/GtiijWT2MnFpriiuu29jvazvBJ1Q8jjky/gsPUR/Ed1YPh8vZdj2j9lnPZ6jpz446U4+Im6PwuDtIx93iBK/lr+Ent7x6/bSVIrn7ii6M8Lgz6rsu/hf0FJ/vLiu/qvHl6HqKUqwZSQykFSOoI5gj2Gty6uLm7kaV+0mcLlmCk6VH5owq9fAda1rW1eVwkaM7HkFUZJpr7mbnXEVlPG5EEk7KdagMwTAypB5ZxrHq1E15QpSqvC4GW0b6lZxVSWN7gs8cNrPV456IUdfM06LPhxs63AMg1n8aV/4DC491dG2ttl50xrZ5PcOzrerGXzSSKyfaWj/SpykuvD8iHBr6jlSGUkEEEEHBBHMEHuIp0bwJseDAuY4FLjICx5Yjnz8wagOR51p33CyynQPbO0WoZQq2tCDzBweePYRXjspfK02jZDtDQaUqsJRi+Da0/zwRAP8vNof70/0L/20f5ebQ/3p/oX/trDvHurPZOBKAVPoSL6Lf8AQ+o/XXHqPKdWLw2y0pW9nWgp04RafNJfg9SSFiWY5JJJPiTzJpwcL92Tb25nkXEk2CAeqp+CPafS+jwqFcPd0Phc3aSD7hEfOyP6RuoT2d5+jvp1gVOsaH9SXkcz2k2kkv2Sm/8A19l935BRRRVqcQFFFJXitvne222reCC4eOJ0hLIMYJaR1bqM8wAKAdVFFFAFFFFAFFFFAFFFFAFFFFAQ/iBxKh2T2HaxSSdtr06CvLRoznJ79Y+ipVZ3HaRo4GNahseGRmkn5TXXZ/8AaP8AApy7F/q0HySfZFAbtFFFAFFFFAFFFFAFFFFAFFFFAFYL9JDFIIiqyFWCMwJCtjzSQOZAODis9FAKHcfgY9lfxXc1ykojLMFCEEsQQCST3E59oFN6iigCiiigCiiigClnxI3E9K7tl9cyAfTIo+0Pf40zKK1VaUasd1k6xvqllVVWn5rqugpt2t/7WzslVLf+ccw5AA14yVZn6kc8Y6jnit3YXEsyzs91KsEUakpEiE9qTywzYJyORAGM59Ved/OHBBa5tFz1MkI+tox9en6PClrVVUq1qLUXwX1O4trLZ+0acq0P3pcc6tZ5a5S6J44cGZ9oXPazSSHPnuzc+ZAJyB7hgVr6RX2ioDeXk6WK3UkuR8Apq7qcSLOK0iil1o8ahD5pYHA9IEdx8DSrorbRrSpPMSDfbPpX0FCrnR50G5tzfzZlzbyQu7kMpx9zbkfwWHLqDzpd7q7sS3swRAQgwZZO5B/Fj3D+Gaybq7ozX0mE82NT58hHJfUPFvV9NO3YuxYrWFYYVwo6nvY97Me8mp0ITump1FhL6nOXNzQ2LTlQtpNzl1ed3v4LXu8M9+XZmzY7eJYolCogwB+0nxJ6k1tUUVapY0Rw8pOTcpPLYUUUV6YhVe+Nf3w2nycH716sJVe+Nf3w2nycH716AsJWC+vUhieWQ6UjUs5PcqjJP0VnqD8abto9iXRXq2hD7GkUN9WRQEF2Nd7S3juZXW6ksrGI4VYiQxJ5gHSRqbHMknAyMDnXvevY+09g6L22vprq3DBZo52LAZPLIJIwemoYIOPGpVwDtlXYsbKMF5ZWb1nVoz+qqj3V3uJ1qsmx75WGQIWb3p56/Qyg0B0t194o760iuovRkXOD1Ug4dT6wwIpMbx7a2jfbwvsxL6W3i7RlTs/N0hYy5zoKs2cH0j31JfJxuS2zZkJJCXDacnoCkZwPAZyfaTUW2f8AfsflZP3DUBKrzgxdBCYNsXnajmut20k+sq+R7e711j4N8Q7qeebZ9+dU8IYq5xqOhtLo5HIkHv7+fXrTaqv3D777rz5a8+21AOXfPeyLZ1m9zLzx5qJnBkc50qPoJPgAT3Usd29k7Y24PhdxfS2dsxIijgJXUOhIAI80Eek5YnDYAHOsPlL3zYsoQfNPauw8SNCqfcC/61OPYtisNtDEnoxxoo9gUCgK7cad0pLH4IHvbi6V+10idi3Z47LOkkn0sj9WrE7HYC1hJ5ARJn9UUmvKa67P/tH+BTH3kvGi2FM6khhZnSR1BMeAR7M5oBc/5R3+8O0Hgsrh7Wxh5tIhKsw5hS2CGJfnhCQABk8xWxvVuZtPZMJvbLaVxMIuc0czFgV720klWA7wRkDJB5Vt+TbbAWFzJ3tPpPsVEI+0aaG3LdZLWdGAKtE6kHoQVIOaA5W4G+KbTsUuAAr5KSoD6DjqB6iCGHqIpZcVN479ttRbOgu5LeKXsR5nmkFzgsWXDn2asV68mi7YrfR/gqYmHtbtAfqUVo8Qfvts/wA62+1QEpk4LXGjzdsXvaY5Es2M+zXnHvrlcNN+76DabbI2kxlbLKkhOWVlUuMscFkdRkE+dkjx5OikBdffuPlU/wDrrQD/AKKKKAKKKKAKKKKAKKKKAKKKKAKKKKAKKKKAKhm+HDiK6zLDiKbv/EkP5QHQ/lD35qZ0VhOnGosSRJtbqra1PiUnh/5x6lctqbJmtpDHMhRh49D61PQj1itSrG7S2VDcIY5o1dT3EdPWD1B9Ypd7Z4VRrNGIp2RJGxpZdRXkTyOoZ6Y5/TVRWsZR1hqju7HtJRrLdrrdl6r8rw+otgM8h1PT11PN0+F8k2mS7zFHyIj6O3534o+v2VPd3tyLWz86NNUn+0fm3u7l91d+pFGxS1qehWbR7SymnC1WF/2fHyXLx4+Bhs7NIkWONQiKMBQMAVmooqy4HHtuTywooooeBRRRQBVe+Nf3w2nycH716sJSL40bvmbascqy9myQx483OCHkIPUUA9KiXFfZDXOx7uNQSwQSKB1PZsJMAd+QpFKH+Wdr/wD5Sb9Qf9acvDmeZ9mxG4lM0hMmqRhgt57AZHqGB7qAink9bYWTZbQZGuCVgRnnpfz1YjuyS4/RrvcX9sLb7GuixGZV7JAT6RfzSB4kLqb2KaW/EjdZthzG/wBm3DwCVsGEKCq5yTjJwU8FKnHj0xzdy7C53juP84XkjRwEHswoAYHqBpwFPdqwTigGD5P2yWh2SZGGO3md1/NAWMfWrH2EVC9n/fsflZP3DU+rS0SKNI41CoihUUdFAGAB6gKTllsDG9huNf8ApZPN0/8ABYdc/wAKAdNV+4fffdd/LXn23qwNJTcnYGjeW5n151S3fm6emXfvz/CgMnlJbHZoLS5UZWNnjfl01hShPgMoR7SKZu5m3UvLC3uEIOuNdWO5wMOD7GBFb219kRXUEkE6B45BhlP1EeBBwQRzBANV93ptLrducLY3shjlOezdFI5AelnKlu7UApoDueU112f/AGj/AAKaO0Nlm52Q8A9KW00L+cY8L9eKQWyDd7yXSx3l1pEQymIlIXUQGwAV66RzJNWYtLcRxogOQihQT34GKATnk3bWXsru0Y4kVxKFPUggI5x15FVB8MimhvjtdLWwuZnIASJ8c8ZYjCqPWWIHvpXcWNyxYO217Gd7eXVl0UcmZiAzA55ZySVIIPqqIbt3N9vFcra3l64iTzyFRcHGAeS6RqxnDEHGelATXybdkFba6uCCBLIqLnoRGCSR73xn1equPxB++2z/ADrb7VO/YuxobSCO3gQJHGMKPrJJ7yTkk95JpTb6bB7TeW2m140Pb+bpznDZ65/hQDmpAXX37j5VP/rrT/pLXOwP/NguNf8ApV83T/wQvXP8KAdNFFFAFFFFAFFFFAFFFFAFFFFA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92729"/>
            <a:ext cx="2843808" cy="112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3364"/>
            <a:ext cx="3123162" cy="99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196752"/>
            <a:ext cx="8686800" cy="4911973"/>
          </a:xfrm>
        </p:spPr>
        <p:txBody>
          <a:bodyPr/>
          <a:lstStyle/>
          <a:p>
            <a:pPr marL="346075" lvl="1" indent="0">
              <a:buNone/>
            </a:pPr>
            <a:r>
              <a:rPr lang="en-GB" sz="2600" dirty="0" smtClean="0">
                <a:latin typeface="Arial" charset="0"/>
              </a:rPr>
              <a:t>“The successors to Taylor are to be found in engineering and work design, and in top management; the successors to Munsterberg and Mayo are to be found in personnel departments and schools of industrial psychology and sociology. Work itself is organized according to </a:t>
            </a:r>
            <a:r>
              <a:rPr lang="en-GB" sz="2600" dirty="0" err="1" smtClean="0">
                <a:latin typeface="Arial" charset="0"/>
              </a:rPr>
              <a:t>Taylorian</a:t>
            </a:r>
            <a:r>
              <a:rPr lang="en-GB" sz="2600" dirty="0" smtClean="0">
                <a:latin typeface="Arial" charset="0"/>
              </a:rPr>
              <a:t> principles, while personnel departments and academics have busied themselves with the selection, training, manipulation, pacification, and adjustment of ‘manpower’ to suit the work process so organized. Taylorism dominates the world of production; the practitioners of ‘human relations’  and ‘industrial psychology’ are the maintenance crew for the human machinery”</a:t>
            </a:r>
          </a:p>
          <a:p>
            <a:endParaRPr lang="en-GB" dirty="0"/>
          </a:p>
        </p:txBody>
      </p:sp>
      <p:sp>
        <p:nvSpPr>
          <p:cNvPr id="4" name="Title 1"/>
          <p:cNvSpPr>
            <a:spLocks noGrp="1"/>
          </p:cNvSpPr>
          <p:nvPr>
            <p:ph type="title"/>
          </p:nvPr>
        </p:nvSpPr>
        <p:spPr>
          <a:xfrm>
            <a:off x="179512" y="404664"/>
            <a:ext cx="8352928" cy="487362"/>
          </a:xfrm>
        </p:spPr>
        <p:txBody>
          <a:bodyPr>
            <a:noAutofit/>
          </a:bodyPr>
          <a:lstStyle/>
          <a:p>
            <a:r>
              <a:rPr lang="en-GB" sz="3600" b="1" dirty="0" err="1" smtClean="0">
                <a:solidFill>
                  <a:schemeClr val="tx1"/>
                </a:solidFill>
              </a:rPr>
              <a:t>Braverman</a:t>
            </a:r>
            <a:r>
              <a:rPr lang="en-GB" sz="3600" b="1" dirty="0" smtClean="0">
                <a:solidFill>
                  <a:schemeClr val="tx1"/>
                </a:solidFill>
              </a:rPr>
              <a:t> (1974) 87</a:t>
            </a:r>
            <a:br>
              <a:rPr lang="en-GB" sz="3600" b="1" dirty="0" smtClean="0">
                <a:solidFill>
                  <a:schemeClr val="tx1"/>
                </a:solidFill>
              </a:rPr>
            </a:br>
            <a:endParaRPr lang="en-GB" sz="3600" b="1" dirty="0">
              <a:solidFill>
                <a:schemeClr val="tx1"/>
              </a:solidFill>
            </a:endParaRPr>
          </a:p>
        </p:txBody>
      </p:sp>
      <p:sp>
        <p:nvSpPr>
          <p:cNvPr id="2" name="Rounded Rectangular Callout 1"/>
          <p:cNvSpPr/>
          <p:nvPr/>
        </p:nvSpPr>
        <p:spPr bwMode="auto">
          <a:xfrm>
            <a:off x="1979712" y="2276872"/>
            <a:ext cx="6120680" cy="1440160"/>
          </a:xfrm>
          <a:prstGeom prst="wedgeRound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2200" b="0" i="0" u="none" strike="noStrike" cap="none" normalizeH="0" baseline="0" smtClean="0">
              <a:ln>
                <a:noFill/>
              </a:ln>
              <a:solidFill>
                <a:schemeClr val="hlink"/>
              </a:solidFill>
              <a:effectLst/>
              <a:latin typeface="Arial" charset="0"/>
              <a:cs typeface="Arial" charset="0"/>
            </a:endParaRPr>
          </a:p>
        </p:txBody>
      </p:sp>
      <p:sp>
        <p:nvSpPr>
          <p:cNvPr id="3" name="Oval Callout 2"/>
          <p:cNvSpPr/>
          <p:nvPr/>
        </p:nvSpPr>
        <p:spPr bwMode="auto">
          <a:xfrm>
            <a:off x="1691680" y="2060848"/>
            <a:ext cx="5544616" cy="2880320"/>
          </a:xfrm>
          <a:prstGeom prst="wedgeEllipse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2200" b="0" i="0" u="none" strike="noStrike" cap="none" normalizeH="0" baseline="0" smtClean="0">
              <a:ln>
                <a:noFill/>
              </a:ln>
              <a:solidFill>
                <a:schemeClr val="hlink"/>
              </a:solidFill>
              <a:effectLst/>
              <a:latin typeface="Arial" charset="0"/>
              <a:cs typeface="Arial" charset="0"/>
            </a:endParaRPr>
          </a:p>
        </p:txBody>
      </p:sp>
      <p:sp>
        <p:nvSpPr>
          <p:cNvPr id="5" name="Oval Callout 4"/>
          <p:cNvSpPr/>
          <p:nvPr/>
        </p:nvSpPr>
        <p:spPr bwMode="auto">
          <a:xfrm>
            <a:off x="5220072" y="764704"/>
            <a:ext cx="3528392" cy="1944216"/>
          </a:xfrm>
          <a:prstGeom prst="wedgeEllipse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GB" sz="2200" b="0" i="0" u="none" strike="noStrike" cap="none" normalizeH="0" baseline="0" smtClean="0">
              <a:ln>
                <a:noFill/>
              </a:ln>
              <a:solidFill>
                <a:schemeClr val="hlink"/>
              </a:solidFill>
              <a:effectLst/>
              <a:latin typeface="Arial" charset="0"/>
              <a:cs typeface="Arial" charset="0"/>
            </a:endParaRPr>
          </a:p>
        </p:txBody>
      </p:sp>
      <p:sp>
        <p:nvSpPr>
          <p:cNvPr id="8" name="Oval Callout 7"/>
          <p:cNvSpPr/>
          <p:nvPr/>
        </p:nvSpPr>
        <p:spPr bwMode="auto">
          <a:xfrm>
            <a:off x="1403648" y="2132856"/>
            <a:ext cx="5472608" cy="2520280"/>
          </a:xfrm>
          <a:prstGeom prst="wedgeEllipse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lang="en-GB" sz="3600" dirty="0" smtClean="0">
              <a:solidFill>
                <a:schemeClr val="hlink"/>
              </a:solidFill>
              <a:latin typeface="Arial" charset="0"/>
              <a:cs typeface="Arial" charset="0"/>
            </a:endParaRPr>
          </a:p>
          <a:p>
            <a:pPr marL="0" marR="0" indent="0" algn="l" defTabSz="914400" rtl="0" eaLnBrk="1" fontAlgn="base" latinLnBrk="0" hangingPunct="1">
              <a:lnSpc>
                <a:spcPct val="90000"/>
              </a:lnSpc>
              <a:spcBef>
                <a:spcPct val="0"/>
              </a:spcBef>
              <a:spcAft>
                <a:spcPct val="0"/>
              </a:spcAft>
              <a:buClrTx/>
              <a:buSzTx/>
              <a:buFontTx/>
              <a:buNone/>
              <a:tabLst/>
            </a:pPr>
            <a:r>
              <a:rPr lang="en-GB" sz="3600" dirty="0" smtClean="0">
                <a:solidFill>
                  <a:schemeClr val="hlink"/>
                </a:solidFill>
                <a:latin typeface="Arial" charset="0"/>
                <a:cs typeface="Arial" charset="0"/>
              </a:rPr>
              <a:t>…</a:t>
            </a:r>
            <a:r>
              <a:rPr lang="en-GB" sz="3600" dirty="0">
                <a:solidFill>
                  <a:schemeClr val="hlink"/>
                </a:solidFill>
                <a:latin typeface="Arial" charset="0"/>
                <a:cs typeface="Arial" charset="0"/>
              </a:rPr>
              <a:t>in their </a:t>
            </a:r>
            <a:r>
              <a:rPr kumimoji="0" lang="en-GB" sz="3600" b="0" i="0" u="none" strike="noStrike" cap="none" normalizeH="0" baseline="0" dirty="0" smtClean="0">
                <a:ln>
                  <a:noFill/>
                </a:ln>
                <a:solidFill>
                  <a:schemeClr val="hlink"/>
                </a:solidFill>
                <a:effectLst/>
                <a:latin typeface="Arial" charset="0"/>
                <a:cs typeface="Arial" charset="0"/>
              </a:rPr>
              <a:t>dreams! </a:t>
            </a:r>
          </a:p>
        </p:txBody>
      </p:sp>
    </p:spTree>
    <p:extLst>
      <p:ext uri="{BB962C8B-B14F-4D97-AF65-F5344CB8AC3E}">
        <p14:creationId xmlns:p14="http://schemas.microsoft.com/office/powerpoint/2010/main" val="3217411902"/>
      </p:ext>
    </p:extLst>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57340"/>
            <a:ext cx="8686800" cy="3947924"/>
          </a:xfrm>
        </p:spPr>
        <p:txBody>
          <a:bodyPr/>
          <a:lstStyle/>
          <a:p>
            <a:r>
              <a:rPr lang="en-GB" altLang="zh-CN" sz="2800" dirty="0" smtClean="0"/>
              <a:t>Populist representations:</a:t>
            </a:r>
          </a:p>
          <a:p>
            <a:pPr lvl="1"/>
            <a:r>
              <a:rPr lang="en-GB" altLang="zh-CN" sz="2400" dirty="0" smtClean="0"/>
              <a:t>evil alchemists of corporate manipulation, or…</a:t>
            </a:r>
          </a:p>
          <a:p>
            <a:pPr lvl="1"/>
            <a:r>
              <a:rPr lang="en-GB" altLang="zh-CN" sz="2400" dirty="0" smtClean="0"/>
              <a:t>politically correct </a:t>
            </a:r>
            <a:r>
              <a:rPr lang="en-GB" altLang="zh-CN" sz="2400" dirty="0" err="1" smtClean="0"/>
              <a:t>jobsworths</a:t>
            </a:r>
            <a:endParaRPr lang="en-GB" altLang="zh-CN" sz="2400" dirty="0" smtClean="0"/>
          </a:p>
          <a:p>
            <a:r>
              <a:rPr lang="en-GB" altLang="zh-CN" sz="2800" dirty="0" smtClean="0"/>
              <a:t>Self image:</a:t>
            </a:r>
          </a:p>
          <a:p>
            <a:pPr lvl="1"/>
            <a:r>
              <a:rPr lang="en-GB" altLang="zh-CN" sz="2400" dirty="0" smtClean="0"/>
              <a:t>hyper-reflective?</a:t>
            </a:r>
          </a:p>
          <a:p>
            <a:pPr lvl="1"/>
            <a:r>
              <a:rPr lang="en-GB" altLang="zh-CN" sz="2400" dirty="0" smtClean="0"/>
              <a:t>need-to-be-seen-to-be ‘strategic’ </a:t>
            </a:r>
            <a:endParaRPr lang="en-GB" altLang="zh-CN" sz="2400" dirty="0" smtClean="0">
              <a:solidFill>
                <a:srgbClr val="FF0000"/>
              </a:solidFill>
            </a:endParaRPr>
          </a:p>
          <a:p>
            <a:pPr lvl="1"/>
            <a:r>
              <a:rPr lang="en-GB" altLang="zh-CN" sz="2400" dirty="0" smtClean="0"/>
              <a:t>withdraw from transactional activities?</a:t>
            </a:r>
          </a:p>
          <a:p>
            <a:pPr lvl="1"/>
            <a:r>
              <a:rPr lang="en-GB" altLang="zh-CN" sz="2400" dirty="0" smtClean="0"/>
              <a:t>Withdraw from ‘</a:t>
            </a:r>
            <a:r>
              <a:rPr lang="en-GB" altLang="zh-CN" sz="2400" dirty="0" err="1" smtClean="0"/>
              <a:t>welfarist</a:t>
            </a:r>
            <a:r>
              <a:rPr lang="en-GB" altLang="zh-CN" sz="2400" dirty="0" smtClean="0"/>
              <a:t>’ legacy?</a:t>
            </a:r>
          </a:p>
          <a:p>
            <a:pPr lvl="1"/>
            <a:r>
              <a:rPr lang="en-GB" sz="2400" dirty="0">
                <a:latin typeface="Arial" charset="0"/>
              </a:rPr>
              <a:t>A hint of institutional sexism?</a:t>
            </a:r>
          </a:p>
          <a:p>
            <a:pPr lvl="1"/>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HRM as managerial profession:</a:t>
            </a:r>
            <a:br>
              <a:rPr lang="en-GB" sz="3600" b="1" dirty="0" smtClean="0">
                <a:solidFill>
                  <a:schemeClr val="tx1"/>
                </a:solidFill>
              </a:rPr>
            </a:br>
            <a:endParaRPr lang="en-GB" sz="3600" b="1" dirty="0">
              <a:solidFill>
                <a:schemeClr val="tx1"/>
              </a:solidFill>
            </a:endParaRPr>
          </a:p>
        </p:txBody>
      </p:sp>
    </p:spTree>
    <p:extLst>
      <p:ext uri="{BB962C8B-B14F-4D97-AF65-F5344CB8AC3E}">
        <p14:creationId xmlns:p14="http://schemas.microsoft.com/office/powerpoint/2010/main" val="1711222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2132856"/>
            <a:ext cx="8686800" cy="4451980"/>
          </a:xfrm>
        </p:spPr>
        <p:txBody>
          <a:bodyPr/>
          <a:lstStyle/>
          <a:p>
            <a:r>
              <a:rPr lang="en-GB" altLang="zh-CN" sz="2800" dirty="0" smtClean="0"/>
              <a:t>“Managerial profession”</a:t>
            </a:r>
          </a:p>
          <a:p>
            <a:pPr lvl="1"/>
            <a:r>
              <a:rPr lang="en-GB" altLang="zh-CN" sz="2400" dirty="0" smtClean="0"/>
              <a:t>Difficult concept – oxymoron?</a:t>
            </a:r>
          </a:p>
          <a:p>
            <a:pPr lvl="1"/>
            <a:r>
              <a:rPr lang="en-GB" altLang="zh-CN" sz="2400" dirty="0" smtClean="0"/>
              <a:t>Rise of ‘</a:t>
            </a:r>
            <a:r>
              <a:rPr lang="en-GB" altLang="zh-CN" sz="2400" dirty="0" err="1" smtClean="0"/>
              <a:t>credentialism</a:t>
            </a:r>
            <a:r>
              <a:rPr lang="en-GB" altLang="zh-CN" sz="2400" dirty="0" smtClean="0"/>
              <a:t>’?</a:t>
            </a:r>
          </a:p>
          <a:p>
            <a:r>
              <a:rPr lang="en-GB" altLang="zh-CN" sz="2800" dirty="0" smtClean="0"/>
              <a:t>World Federation of Personnel Management Association (</a:t>
            </a:r>
            <a:r>
              <a:rPr lang="en-GB" altLang="zh-CN" sz="2800" dirty="0" err="1" smtClean="0"/>
              <a:t>Tsu</a:t>
            </a:r>
            <a:r>
              <a:rPr lang="en-GB" altLang="zh-CN" sz="2800" dirty="0" smtClean="0"/>
              <a:t>, Lai and Wong, 2009):</a:t>
            </a:r>
          </a:p>
          <a:p>
            <a:pPr lvl="1"/>
            <a:r>
              <a:rPr lang="en-GB" altLang="zh-CN" sz="2400" dirty="0" smtClean="0"/>
              <a:t>A distinct body of knowledge</a:t>
            </a:r>
          </a:p>
          <a:p>
            <a:pPr lvl="1"/>
            <a:r>
              <a:rPr lang="en-GB" altLang="zh-CN" sz="2400" dirty="0" smtClean="0"/>
              <a:t>Common standards of entry and performance</a:t>
            </a:r>
          </a:p>
          <a:p>
            <a:pPr lvl="1"/>
            <a:r>
              <a:rPr lang="en-GB" altLang="zh-CN" sz="2400" dirty="0" smtClean="0"/>
              <a:t>Requirement for training/certification</a:t>
            </a:r>
          </a:p>
          <a:p>
            <a:pPr lvl="1"/>
            <a:r>
              <a:rPr lang="en-GB" altLang="zh-CN" sz="2400" dirty="0" smtClean="0"/>
              <a:t>Ethical code of conduct</a:t>
            </a:r>
          </a:p>
          <a:p>
            <a:pPr lvl="1"/>
            <a:r>
              <a:rPr lang="en-GB" altLang="zh-CN" sz="2400" dirty="0" smtClean="0"/>
              <a:t>Community with a sense of identity</a:t>
            </a:r>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HRM as managerial profession:</a:t>
            </a:r>
            <a:br>
              <a:rPr lang="en-GB" sz="3600" b="1" dirty="0" smtClean="0">
                <a:solidFill>
                  <a:schemeClr val="tx1"/>
                </a:solidFill>
              </a:rPr>
            </a:br>
            <a:r>
              <a:rPr lang="en-GB" sz="3200" b="1" dirty="0" smtClean="0">
                <a:solidFill>
                  <a:schemeClr val="tx1"/>
                </a:solidFill>
              </a:rPr>
              <a:t>How it defines itself</a:t>
            </a:r>
            <a:endParaRPr lang="en-GB" sz="3600" b="1" dirty="0">
              <a:solidFill>
                <a:schemeClr val="tx1"/>
              </a:solidFill>
            </a:endParaRPr>
          </a:p>
        </p:txBody>
      </p:sp>
    </p:spTree>
    <p:extLst>
      <p:ext uri="{BB962C8B-B14F-4D97-AF65-F5344CB8AC3E}">
        <p14:creationId xmlns:p14="http://schemas.microsoft.com/office/powerpoint/2010/main" val="2385033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628800"/>
            <a:ext cx="8686800" cy="4479925"/>
          </a:xfrm>
        </p:spPr>
        <p:txBody>
          <a:bodyPr/>
          <a:lstStyle/>
          <a:p>
            <a:r>
              <a:rPr lang="en-GB" sz="2800" dirty="0" smtClean="0">
                <a:latin typeface="Arial" charset="0"/>
              </a:rPr>
              <a:t>HR function as insufficiently independent and lacking in interactive power resources</a:t>
            </a:r>
          </a:p>
          <a:p>
            <a:endParaRPr lang="en-GB" sz="1000" dirty="0" smtClean="0">
              <a:latin typeface="Arial" charset="0"/>
            </a:endParaRPr>
          </a:p>
          <a:p>
            <a:pPr lvl="1"/>
            <a:r>
              <a:rPr lang="en-GB" sz="2200" dirty="0" smtClean="0">
                <a:latin typeface="Arial" charset="0"/>
              </a:rPr>
              <a:t>Insufficient claim to ‘unique knowledge’ (</a:t>
            </a:r>
            <a:r>
              <a:rPr lang="en-GB" sz="2200" dirty="0" err="1" smtClean="0">
                <a:latin typeface="Arial" charset="0"/>
              </a:rPr>
              <a:t>Legge</a:t>
            </a:r>
            <a:r>
              <a:rPr lang="en-GB" sz="2200" dirty="0" smtClean="0">
                <a:latin typeface="Arial" charset="0"/>
              </a:rPr>
              <a:t>, 1978; Wright, 2008) and role ambiguity (</a:t>
            </a:r>
            <a:r>
              <a:rPr lang="en-GB" sz="2200" dirty="0" err="1" smtClean="0">
                <a:latin typeface="Arial" charset="0"/>
              </a:rPr>
              <a:t>Legge</a:t>
            </a:r>
            <a:r>
              <a:rPr lang="en-GB" sz="2200" dirty="0" smtClean="0">
                <a:latin typeface="Arial" charset="0"/>
              </a:rPr>
              <a:t>, 1978; Watson, 1977)</a:t>
            </a:r>
          </a:p>
          <a:p>
            <a:pPr lvl="1"/>
            <a:r>
              <a:rPr lang="en-GB" sz="2200" dirty="0" smtClean="0">
                <a:latin typeface="Arial" charset="0"/>
              </a:rPr>
              <a:t>“Naïve optimism” on the role of ‘culture’ (Thompson, 2011)</a:t>
            </a:r>
          </a:p>
          <a:p>
            <a:pPr lvl="1"/>
            <a:r>
              <a:rPr lang="en-GB" sz="2200" dirty="0" smtClean="0">
                <a:latin typeface="Arial" charset="0"/>
              </a:rPr>
              <a:t>Insufficiently utilitarian (Ulrich)? </a:t>
            </a:r>
          </a:p>
          <a:p>
            <a:pPr lvl="1"/>
            <a:r>
              <a:rPr lang="en-GB" sz="2200" dirty="0" smtClean="0">
                <a:latin typeface="Arial" charset="0"/>
              </a:rPr>
              <a:t>…or not enough independence to promote employee welfare (</a:t>
            </a:r>
            <a:r>
              <a:rPr lang="en-GB" sz="2200" dirty="0" err="1" smtClean="0">
                <a:latin typeface="Arial" charset="0"/>
              </a:rPr>
              <a:t>Kochan</a:t>
            </a:r>
            <a:r>
              <a:rPr lang="en-GB" sz="2200" dirty="0" smtClean="0">
                <a:latin typeface="Arial" charset="0"/>
              </a:rPr>
              <a:t>, 2007)?</a:t>
            </a:r>
          </a:p>
          <a:p>
            <a:pPr lvl="1"/>
            <a:r>
              <a:rPr lang="en-GB" altLang="zh-CN" sz="2200" dirty="0">
                <a:latin typeface="Arial" charset="0"/>
              </a:rPr>
              <a:t>N</a:t>
            </a:r>
            <a:r>
              <a:rPr lang="en-GB" altLang="zh-CN" sz="2200" dirty="0" smtClean="0">
                <a:latin typeface="Arial" charset="0"/>
              </a:rPr>
              <a:t>eed-to-be-seen-to-be </a:t>
            </a:r>
            <a:r>
              <a:rPr lang="en-GB" altLang="zh-CN" sz="2200" dirty="0">
                <a:latin typeface="Arial" charset="0"/>
              </a:rPr>
              <a:t>‘strategic’ (</a:t>
            </a:r>
            <a:r>
              <a:rPr lang="en-GB" altLang="zh-CN" sz="2200" dirty="0" err="1">
                <a:latin typeface="Arial" charset="0"/>
              </a:rPr>
              <a:t>Marchington</a:t>
            </a:r>
            <a:r>
              <a:rPr lang="en-GB" altLang="zh-CN" sz="2200" dirty="0">
                <a:latin typeface="Arial" charset="0"/>
              </a:rPr>
              <a:t>, 2015)</a:t>
            </a:r>
          </a:p>
          <a:p>
            <a:pPr lvl="1"/>
            <a:r>
              <a:rPr lang="en-GB" altLang="zh-CN" sz="2200" dirty="0" smtClean="0">
                <a:latin typeface="Arial" charset="0"/>
              </a:rPr>
              <a:t>‘</a:t>
            </a:r>
            <a:r>
              <a:rPr lang="en-GB" altLang="zh-CN" sz="2200" dirty="0">
                <a:latin typeface="Arial" charset="0"/>
              </a:rPr>
              <a:t>D</a:t>
            </a:r>
            <a:r>
              <a:rPr lang="en-GB" altLang="zh-CN" sz="2200" dirty="0" smtClean="0">
                <a:latin typeface="Arial" charset="0"/>
              </a:rPr>
              <a:t>iscursive </a:t>
            </a:r>
            <a:r>
              <a:rPr lang="en-GB" altLang="zh-CN" sz="2200" dirty="0">
                <a:latin typeface="Arial" charset="0"/>
              </a:rPr>
              <a:t>ingenuity’? (Watson, 2003</a:t>
            </a:r>
            <a:r>
              <a:rPr lang="en-GB" altLang="zh-CN" sz="2200" dirty="0" smtClean="0">
                <a:latin typeface="Arial" charset="0"/>
              </a:rPr>
              <a:t>)</a:t>
            </a:r>
          </a:p>
          <a:p>
            <a:pPr lvl="1"/>
            <a:r>
              <a:rPr lang="en-GB" altLang="zh-CN" sz="2200" dirty="0" smtClean="0">
                <a:latin typeface="Arial" charset="0"/>
              </a:rPr>
              <a:t>BP model of HR as a reframing into a </a:t>
            </a:r>
            <a:r>
              <a:rPr lang="en-GB" altLang="zh-CN" sz="2200" dirty="0" err="1" smtClean="0">
                <a:latin typeface="Arial" charset="0"/>
              </a:rPr>
              <a:t>unitarist</a:t>
            </a:r>
            <a:r>
              <a:rPr lang="en-GB" altLang="zh-CN" sz="2200" dirty="0" smtClean="0">
                <a:latin typeface="Arial" charset="0"/>
              </a:rPr>
              <a:t> project (Keegan and </a:t>
            </a:r>
            <a:r>
              <a:rPr lang="en-GB" altLang="zh-CN" sz="2200" dirty="0">
                <a:latin typeface="Arial" charset="0"/>
              </a:rPr>
              <a:t>F</a:t>
            </a:r>
            <a:r>
              <a:rPr lang="en-GB" altLang="zh-CN" sz="2200" dirty="0" smtClean="0">
                <a:latin typeface="Arial" charset="0"/>
              </a:rPr>
              <a:t>rancis, 2015)</a:t>
            </a:r>
          </a:p>
          <a:p>
            <a:pPr lvl="1"/>
            <a:endParaRPr lang="en-GB" altLang="zh-CN" sz="2200" dirty="0">
              <a:latin typeface="Arial" charset="0"/>
            </a:endParaRPr>
          </a:p>
          <a:p>
            <a:pPr lvl="1"/>
            <a:endParaRPr lang="en-GB" sz="2200" dirty="0">
              <a:latin typeface="Arial" charset="0"/>
            </a:endParaRPr>
          </a:p>
          <a:p>
            <a:pPr lvl="1">
              <a:buNone/>
            </a:pPr>
            <a:r>
              <a:rPr lang="en-GB" altLang="zh-HK" sz="2200" dirty="0" smtClean="0">
                <a:latin typeface="Arial" charset="0"/>
              </a:rPr>
              <a:t> </a:t>
            </a:r>
            <a:endParaRPr lang="en-GB" altLang="zh-HK" sz="2200" dirty="0">
              <a:latin typeface="Arial" charset="0"/>
            </a:endParaRPr>
          </a:p>
          <a:p>
            <a:pPr lvl="1"/>
            <a:endParaRPr lang="en-GB" sz="2200" dirty="0" smtClean="0">
              <a:latin typeface="Arial" charset="0"/>
            </a:endParaRPr>
          </a:p>
          <a:p>
            <a:endParaRPr lang="en-GB" dirty="0"/>
          </a:p>
        </p:txBody>
      </p:sp>
      <p:sp>
        <p:nvSpPr>
          <p:cNvPr id="4" name="Title 1"/>
          <p:cNvSpPr>
            <a:spLocks noGrp="1"/>
          </p:cNvSpPr>
          <p:nvPr>
            <p:ph type="title"/>
          </p:nvPr>
        </p:nvSpPr>
        <p:spPr>
          <a:xfrm>
            <a:off x="179512" y="404664"/>
            <a:ext cx="8352928" cy="487362"/>
          </a:xfrm>
        </p:spPr>
        <p:txBody>
          <a:bodyPr>
            <a:noAutofit/>
          </a:bodyPr>
          <a:lstStyle/>
          <a:p>
            <a:r>
              <a:rPr lang="en-GB" sz="3600" b="1" dirty="0" smtClean="0">
                <a:solidFill>
                  <a:schemeClr val="tx1"/>
                </a:solidFill>
              </a:rPr>
              <a:t>HRM as managerial profession:</a:t>
            </a:r>
            <a:br>
              <a:rPr lang="en-GB" sz="3600" b="1" dirty="0" smtClean="0">
                <a:solidFill>
                  <a:schemeClr val="tx1"/>
                </a:solidFill>
              </a:rPr>
            </a:br>
            <a:endParaRPr lang="en-GB" sz="3600" b="1" dirty="0">
              <a:solidFill>
                <a:schemeClr val="tx1"/>
              </a:solidFill>
            </a:endParaRPr>
          </a:p>
        </p:txBody>
      </p:sp>
    </p:spTree>
    <p:extLst>
      <p:ext uri="{BB962C8B-B14F-4D97-AF65-F5344CB8AC3E}">
        <p14:creationId xmlns:p14="http://schemas.microsoft.com/office/powerpoint/2010/main" val="1063503286"/>
      </p:ext>
    </p:extLst>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628800"/>
            <a:ext cx="8686800" cy="4479925"/>
          </a:xfrm>
        </p:spPr>
        <p:txBody>
          <a:bodyPr/>
          <a:lstStyle/>
          <a:p>
            <a:r>
              <a:rPr lang="en-GB" sz="2800" dirty="0" smtClean="0"/>
              <a:t>What is the scope for professional discretion?</a:t>
            </a:r>
          </a:p>
          <a:p>
            <a:r>
              <a:rPr lang="en-GB" sz="2800" dirty="0" smtClean="0"/>
              <a:t>Is </a:t>
            </a:r>
            <a:r>
              <a:rPr lang="en-GB" sz="2800" dirty="0"/>
              <a:t>HR being fragmented and does it </a:t>
            </a:r>
            <a:r>
              <a:rPr lang="en-GB" sz="2800" dirty="0" smtClean="0"/>
              <a:t>matter?</a:t>
            </a:r>
          </a:p>
          <a:p>
            <a:r>
              <a:rPr lang="en-GB" sz="2800" dirty="0" smtClean="0"/>
              <a:t>Does </a:t>
            </a:r>
            <a:r>
              <a:rPr lang="en-GB" sz="2800" dirty="0"/>
              <a:t>devolving HR decision-making lose influence for HR</a:t>
            </a:r>
            <a:r>
              <a:rPr lang="en-GB" sz="2800" dirty="0" smtClean="0"/>
              <a:t>?</a:t>
            </a:r>
          </a:p>
          <a:p>
            <a:r>
              <a:rPr lang="en-GB" sz="2800" dirty="0" smtClean="0"/>
              <a:t>Who is HRM for?</a:t>
            </a:r>
            <a:endParaRPr lang="en-GB" sz="2800" dirty="0"/>
          </a:p>
          <a:p>
            <a:endParaRPr lang="en-GB" sz="2800" dirty="0"/>
          </a:p>
          <a:p>
            <a:pPr marL="173038" lvl="1" indent="-173038">
              <a:spcBef>
                <a:spcPct val="50000"/>
              </a:spcBef>
              <a:buFont typeface="Wingdings" pitchFamily="2" charset="2"/>
              <a:buChar char="§"/>
            </a:pPr>
            <a:endParaRPr lang="en-GB" sz="2800" dirty="0">
              <a:ea typeface="+mn-ea"/>
              <a:cs typeface="+mn-cs"/>
            </a:endParaRPr>
          </a:p>
          <a:p>
            <a:pPr lvl="1">
              <a:buNone/>
            </a:pPr>
            <a:r>
              <a:rPr lang="en-GB" altLang="zh-HK" sz="2200" dirty="0" smtClean="0">
                <a:latin typeface="Arial" charset="0"/>
              </a:rPr>
              <a:t> </a:t>
            </a:r>
            <a:endParaRPr lang="en-GB" altLang="zh-HK" sz="2200" dirty="0">
              <a:latin typeface="Arial" charset="0"/>
            </a:endParaRPr>
          </a:p>
          <a:p>
            <a:pPr lvl="1"/>
            <a:endParaRPr lang="en-GB" sz="2200" dirty="0" smtClean="0">
              <a:latin typeface="Arial" charset="0"/>
            </a:endParaRPr>
          </a:p>
          <a:p>
            <a:endParaRPr lang="en-GB" dirty="0"/>
          </a:p>
        </p:txBody>
      </p:sp>
      <p:sp>
        <p:nvSpPr>
          <p:cNvPr id="4" name="Title 1"/>
          <p:cNvSpPr>
            <a:spLocks noGrp="1"/>
          </p:cNvSpPr>
          <p:nvPr>
            <p:ph type="title"/>
          </p:nvPr>
        </p:nvSpPr>
        <p:spPr>
          <a:xfrm>
            <a:off x="179512" y="404664"/>
            <a:ext cx="8352928" cy="487362"/>
          </a:xfrm>
        </p:spPr>
        <p:txBody>
          <a:bodyPr>
            <a:noAutofit/>
          </a:bodyPr>
          <a:lstStyle/>
          <a:p>
            <a:r>
              <a:rPr lang="en-GB" sz="3600" b="1" dirty="0" smtClean="0">
                <a:solidFill>
                  <a:schemeClr val="tx1"/>
                </a:solidFill>
              </a:rPr>
              <a:t>Four Dilemmas</a:t>
            </a:r>
            <a:br>
              <a:rPr lang="en-GB" sz="3600" b="1" dirty="0" smtClean="0">
                <a:solidFill>
                  <a:schemeClr val="tx1"/>
                </a:solidFill>
              </a:rPr>
            </a:br>
            <a:r>
              <a:rPr lang="en-GB" sz="2000" dirty="0" smtClean="0">
                <a:solidFill>
                  <a:schemeClr val="tx1"/>
                </a:solidFill>
              </a:rPr>
              <a:t>(Roper, Higgins and </a:t>
            </a:r>
            <a:r>
              <a:rPr lang="en-GB" sz="2000" dirty="0">
                <a:solidFill>
                  <a:schemeClr val="tx1"/>
                </a:solidFill>
              </a:rPr>
              <a:t>G</a:t>
            </a:r>
            <a:r>
              <a:rPr lang="en-GB" sz="2000" dirty="0" smtClean="0">
                <a:solidFill>
                  <a:schemeClr val="tx1"/>
                </a:solidFill>
              </a:rPr>
              <a:t>amwell 2016)</a:t>
            </a:r>
            <a:endParaRPr lang="en-GB" sz="2000" dirty="0">
              <a:solidFill>
                <a:schemeClr val="tx1"/>
              </a:solidFill>
            </a:endParaRPr>
          </a:p>
        </p:txBody>
      </p:sp>
    </p:spTree>
    <p:extLst>
      <p:ext uri="{BB962C8B-B14F-4D97-AF65-F5344CB8AC3E}">
        <p14:creationId xmlns:p14="http://schemas.microsoft.com/office/powerpoint/2010/main" val="1253672522"/>
      </p:ext>
    </p:extLst>
  </p:cSld>
  <p:clrMapOvr>
    <a:masterClrMapping/>
  </p:clrMapOvr>
  <p:transition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628800"/>
            <a:ext cx="8686800" cy="4479925"/>
          </a:xfrm>
        </p:spPr>
        <p:txBody>
          <a:bodyPr/>
          <a:lstStyle/>
          <a:p>
            <a:r>
              <a:rPr lang="en-GB" sz="2800" dirty="0" smtClean="0">
                <a:latin typeface="Arial" charset="0"/>
              </a:rPr>
              <a:t>Part of bilateral study (with Hong Kong)</a:t>
            </a:r>
          </a:p>
          <a:p>
            <a:r>
              <a:rPr lang="en-GB" sz="2800" dirty="0" smtClean="0">
                <a:latin typeface="Arial" charset="0"/>
              </a:rPr>
              <a:t>Elite interviews: national level ‘stakeholders’ in UK 12 orgs, 14 interviews</a:t>
            </a:r>
          </a:p>
          <a:p>
            <a:pPr lvl="1"/>
            <a:r>
              <a:rPr lang="en-GB" sz="1800" dirty="0" smtClean="0">
                <a:latin typeface="Arial" charset="0"/>
              </a:rPr>
              <a:t>Employers associations, unions, TUC, CBI, CIPD</a:t>
            </a:r>
          </a:p>
          <a:p>
            <a:r>
              <a:rPr lang="en-GB" sz="2800" dirty="0" smtClean="0">
                <a:latin typeface="Arial" charset="0"/>
              </a:rPr>
              <a:t>Membership survey: CIPD (920 responses)</a:t>
            </a:r>
          </a:p>
          <a:p>
            <a:pPr lvl="1"/>
            <a:r>
              <a:rPr lang="en-GB" sz="1800" dirty="0" smtClean="0">
                <a:latin typeface="Arial" charset="0"/>
              </a:rPr>
              <a:t>Questions linked to professional standards at different membership levels</a:t>
            </a:r>
          </a:p>
          <a:p>
            <a:r>
              <a:rPr lang="en-GB" sz="2800" dirty="0" smtClean="0">
                <a:latin typeface="Arial" charset="0"/>
              </a:rPr>
              <a:t>Organisation case studies (36 interviews)</a:t>
            </a:r>
          </a:p>
          <a:p>
            <a:pPr lvl="1"/>
            <a:r>
              <a:rPr lang="en-GB" sz="1800" dirty="0" smtClean="0">
                <a:latin typeface="Arial" charset="0"/>
              </a:rPr>
              <a:t>HR practitioners plus non-HR managers</a:t>
            </a:r>
          </a:p>
          <a:p>
            <a:pPr lvl="1"/>
            <a:r>
              <a:rPr lang="en-GB" sz="1800" dirty="0" smtClean="0">
                <a:latin typeface="Arial" charset="0"/>
              </a:rPr>
              <a:t>Multinational, large nationals, development agency, hospitality, consultancies, higher education, transport, technology, local government, self employed consultants</a:t>
            </a:r>
          </a:p>
          <a:p>
            <a:pPr marL="346075" lvl="1" indent="0">
              <a:buNone/>
            </a:pPr>
            <a:endParaRPr lang="en-GB" sz="1800" dirty="0" smtClean="0">
              <a:latin typeface="Arial" charset="0"/>
            </a:endParaRPr>
          </a:p>
          <a:p>
            <a:endParaRPr lang="en-GB" sz="2800" dirty="0" smtClean="0">
              <a:latin typeface="Arial" charset="0"/>
            </a:endParaRPr>
          </a:p>
          <a:p>
            <a:pPr lvl="2"/>
            <a:endParaRPr lang="en-GB" sz="2800" dirty="0" smtClean="0">
              <a:latin typeface="Arial" charset="0"/>
            </a:endParaRPr>
          </a:p>
          <a:p>
            <a:endParaRPr lang="en-GB" sz="1000" dirty="0" smtClean="0">
              <a:latin typeface="Arial" charset="0"/>
            </a:endParaRPr>
          </a:p>
          <a:p>
            <a:pPr lvl="1"/>
            <a:endParaRPr lang="en-GB" sz="2200" dirty="0" smtClean="0">
              <a:latin typeface="Arial" charset="0"/>
            </a:endParaRPr>
          </a:p>
          <a:p>
            <a:pPr lvl="1">
              <a:buNone/>
            </a:pPr>
            <a:r>
              <a:rPr lang="en-GB" altLang="zh-HK" sz="2200" dirty="0" smtClean="0">
                <a:latin typeface="Arial" charset="0"/>
              </a:rPr>
              <a:t> </a:t>
            </a:r>
            <a:endParaRPr lang="en-GB" altLang="zh-HK" sz="2200" dirty="0">
              <a:latin typeface="Arial" charset="0"/>
            </a:endParaRPr>
          </a:p>
          <a:p>
            <a:pPr lvl="1"/>
            <a:endParaRPr lang="en-GB" sz="2200" dirty="0" smtClean="0">
              <a:latin typeface="Arial" charset="0"/>
            </a:endParaRPr>
          </a:p>
          <a:p>
            <a:endParaRPr lang="en-GB" dirty="0"/>
          </a:p>
        </p:txBody>
      </p:sp>
      <p:sp>
        <p:nvSpPr>
          <p:cNvPr id="4" name="Title 1"/>
          <p:cNvSpPr>
            <a:spLocks noGrp="1"/>
          </p:cNvSpPr>
          <p:nvPr>
            <p:ph type="title"/>
          </p:nvPr>
        </p:nvSpPr>
        <p:spPr>
          <a:xfrm>
            <a:off x="179512" y="404664"/>
            <a:ext cx="8352928" cy="487362"/>
          </a:xfrm>
        </p:spPr>
        <p:txBody>
          <a:bodyPr>
            <a:noAutofit/>
          </a:bodyPr>
          <a:lstStyle/>
          <a:p>
            <a:r>
              <a:rPr lang="en-GB" sz="3600" b="1" dirty="0" smtClean="0">
                <a:solidFill>
                  <a:schemeClr val="tx1"/>
                </a:solidFill>
              </a:rPr>
              <a:t>Methodology</a:t>
            </a:r>
            <a:endParaRPr lang="en-GB" sz="3600" b="1" dirty="0">
              <a:solidFill>
                <a:schemeClr val="tx1"/>
              </a:solidFill>
            </a:endParaRPr>
          </a:p>
        </p:txBody>
      </p:sp>
    </p:spTree>
    <p:extLst>
      <p:ext uri="{BB962C8B-B14F-4D97-AF65-F5344CB8AC3E}">
        <p14:creationId xmlns:p14="http://schemas.microsoft.com/office/powerpoint/2010/main" val="2861273005"/>
      </p:ext>
    </p:extLst>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628800"/>
            <a:ext cx="8686800" cy="4479925"/>
          </a:xfrm>
        </p:spPr>
        <p:txBody>
          <a:bodyPr/>
          <a:lstStyle/>
          <a:p>
            <a:r>
              <a:rPr lang="en-GB" sz="2800" dirty="0" smtClean="0">
                <a:latin typeface="Arial" charset="0"/>
              </a:rPr>
              <a:t>UK subsidiary of financial services MNC</a:t>
            </a:r>
          </a:p>
          <a:p>
            <a:pPr lvl="1"/>
            <a:r>
              <a:rPr lang="en-GB" sz="2400" dirty="0" smtClean="0">
                <a:latin typeface="Arial" charset="0"/>
              </a:rPr>
              <a:t>Multiple locations, formed from mergers</a:t>
            </a:r>
          </a:p>
          <a:p>
            <a:pPr lvl="1"/>
            <a:r>
              <a:rPr lang="en-GB" sz="2400" dirty="0" smtClean="0">
                <a:latin typeface="Arial" charset="0"/>
              </a:rPr>
              <a:t>Partial union recognition</a:t>
            </a:r>
          </a:p>
          <a:p>
            <a:pPr lvl="1"/>
            <a:r>
              <a:rPr lang="en-GB" sz="2400" dirty="0" smtClean="0">
                <a:latin typeface="Arial" charset="0"/>
              </a:rPr>
              <a:t>HR stratified into ‘business partner’, ‘specialist’, call centre</a:t>
            </a:r>
          </a:p>
          <a:p>
            <a:pPr marL="346075" lvl="1" indent="0">
              <a:buNone/>
            </a:pPr>
            <a:r>
              <a:rPr lang="en-GB" sz="2400" dirty="0" smtClean="0">
                <a:latin typeface="Arial" charset="0"/>
              </a:rPr>
              <a:t>10 interviews (9 people)</a:t>
            </a:r>
          </a:p>
          <a:p>
            <a:r>
              <a:rPr lang="en-GB" sz="2800" dirty="0" smtClean="0">
                <a:latin typeface="Arial" charset="0"/>
              </a:rPr>
              <a:t>Medium sized Scottish hotel chain</a:t>
            </a:r>
          </a:p>
          <a:p>
            <a:pPr lvl="1"/>
            <a:r>
              <a:rPr lang="en-GB" sz="2400" dirty="0" smtClean="0">
                <a:latin typeface="Arial" charset="0"/>
              </a:rPr>
              <a:t>Multiple locations, expanding</a:t>
            </a:r>
          </a:p>
          <a:p>
            <a:pPr lvl="1"/>
            <a:r>
              <a:rPr lang="en-GB" sz="2400" dirty="0" smtClean="0">
                <a:latin typeface="Arial" charset="0"/>
              </a:rPr>
              <a:t>No union recognition</a:t>
            </a:r>
          </a:p>
          <a:p>
            <a:pPr lvl="1"/>
            <a:r>
              <a:rPr lang="en-GB" sz="2400" dirty="0" smtClean="0">
                <a:latin typeface="Arial" charset="0"/>
              </a:rPr>
              <a:t>HR roles are generalist</a:t>
            </a:r>
          </a:p>
          <a:p>
            <a:pPr lvl="1"/>
            <a:r>
              <a:rPr lang="en-GB" sz="2400" dirty="0" smtClean="0">
                <a:latin typeface="Arial" charset="0"/>
              </a:rPr>
              <a:t>7 interviews (5 people)</a:t>
            </a:r>
          </a:p>
          <a:p>
            <a:pPr marL="346075" lvl="1" indent="0">
              <a:buNone/>
            </a:pPr>
            <a:endParaRPr lang="en-GB" sz="1800" dirty="0" smtClean="0">
              <a:latin typeface="Arial" charset="0"/>
            </a:endParaRPr>
          </a:p>
          <a:p>
            <a:endParaRPr lang="en-GB" sz="2800" dirty="0" smtClean="0">
              <a:latin typeface="Arial" charset="0"/>
            </a:endParaRPr>
          </a:p>
          <a:p>
            <a:pPr lvl="2"/>
            <a:endParaRPr lang="en-GB" sz="2800" dirty="0" smtClean="0">
              <a:latin typeface="Arial" charset="0"/>
            </a:endParaRPr>
          </a:p>
          <a:p>
            <a:endParaRPr lang="en-GB" sz="1000" dirty="0" smtClean="0">
              <a:latin typeface="Arial" charset="0"/>
            </a:endParaRPr>
          </a:p>
          <a:p>
            <a:pPr lvl="1"/>
            <a:endParaRPr lang="en-GB" sz="2200" dirty="0" smtClean="0">
              <a:latin typeface="Arial" charset="0"/>
            </a:endParaRPr>
          </a:p>
          <a:p>
            <a:pPr lvl="1">
              <a:buNone/>
            </a:pPr>
            <a:r>
              <a:rPr lang="en-GB" altLang="zh-HK" sz="2200" dirty="0" smtClean="0">
                <a:latin typeface="Arial" charset="0"/>
              </a:rPr>
              <a:t> </a:t>
            </a:r>
            <a:endParaRPr lang="en-GB" altLang="zh-HK" sz="2200" dirty="0">
              <a:latin typeface="Arial" charset="0"/>
            </a:endParaRPr>
          </a:p>
          <a:p>
            <a:pPr lvl="1"/>
            <a:endParaRPr lang="en-GB" sz="2200" dirty="0" smtClean="0">
              <a:latin typeface="Arial" charset="0"/>
            </a:endParaRPr>
          </a:p>
          <a:p>
            <a:endParaRPr lang="en-GB" dirty="0"/>
          </a:p>
        </p:txBody>
      </p:sp>
      <p:sp>
        <p:nvSpPr>
          <p:cNvPr id="4" name="Title 1"/>
          <p:cNvSpPr>
            <a:spLocks noGrp="1"/>
          </p:cNvSpPr>
          <p:nvPr>
            <p:ph type="title"/>
          </p:nvPr>
        </p:nvSpPr>
        <p:spPr>
          <a:xfrm>
            <a:off x="179512" y="404664"/>
            <a:ext cx="8352928" cy="487362"/>
          </a:xfrm>
        </p:spPr>
        <p:txBody>
          <a:bodyPr>
            <a:noAutofit/>
          </a:bodyPr>
          <a:lstStyle/>
          <a:p>
            <a:r>
              <a:rPr lang="en-GB" sz="3600" b="1" dirty="0" smtClean="0">
                <a:solidFill>
                  <a:schemeClr val="tx1"/>
                </a:solidFill>
              </a:rPr>
              <a:t>Two case-studies</a:t>
            </a:r>
            <a:endParaRPr lang="en-GB" sz="3600" b="1" dirty="0">
              <a:solidFill>
                <a:schemeClr val="tx1"/>
              </a:solidFill>
            </a:endParaRPr>
          </a:p>
        </p:txBody>
      </p:sp>
    </p:spTree>
    <p:extLst>
      <p:ext uri="{BB962C8B-B14F-4D97-AF65-F5344CB8AC3E}">
        <p14:creationId xmlns:p14="http://schemas.microsoft.com/office/powerpoint/2010/main" val="1613152710"/>
      </p:ext>
    </p:extLst>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88840"/>
            <a:ext cx="7772400" cy="2304256"/>
          </a:xfrm>
        </p:spPr>
        <p:txBody>
          <a:bodyPr/>
          <a:lstStyle/>
          <a:p>
            <a:pPr algn="ctr"/>
            <a:r>
              <a:rPr lang="en-GB" sz="4800" dirty="0" smtClean="0"/>
              <a:t>Cross-cutting issue:</a:t>
            </a:r>
          </a:p>
          <a:p>
            <a:pPr algn="ctr"/>
            <a:r>
              <a:rPr lang="en-GB" sz="4800" dirty="0" smtClean="0"/>
              <a:t>Is ‘dealing with conflict’ HR’s guilty secret?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88840"/>
            <a:ext cx="7772400" cy="2304256"/>
          </a:xfrm>
        </p:spPr>
        <p:txBody>
          <a:bodyPr/>
          <a:lstStyle/>
          <a:p>
            <a:pPr algn="ctr"/>
            <a:r>
              <a:rPr lang="en-GB" sz="4800" dirty="0" smtClean="0"/>
              <a:t>“What HR activity is the least capable of being done by a non-HR generalist or external consultant?”</a:t>
            </a:r>
            <a:endParaRPr lang="en-GB" sz="4800" dirty="0"/>
          </a:p>
        </p:txBody>
      </p:sp>
    </p:spTree>
    <p:extLst>
      <p:ext uri="{BB962C8B-B14F-4D97-AF65-F5344CB8AC3E}">
        <p14:creationId xmlns:p14="http://schemas.microsoft.com/office/powerpoint/2010/main" val="170866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899592" y="620688"/>
            <a:ext cx="6912768"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 think certainly in terms of employment law you need to have that, you need to have a firm basis in employment law, I think without that you could get yourself in a lot of trouble. </a:t>
            </a:r>
            <a:r>
              <a:rPr lang="en-GB" dirty="0" smtClean="0"/>
              <a:t>(HR Manager: Hotel Chain)</a:t>
            </a:r>
            <a:endParaRPr lang="en-GB" dirty="0"/>
          </a:p>
        </p:txBody>
      </p:sp>
    </p:spTree>
    <p:extLst>
      <p:ext uri="{BB962C8B-B14F-4D97-AF65-F5344CB8AC3E}">
        <p14:creationId xmlns:p14="http://schemas.microsoft.com/office/powerpoint/2010/main" val="338851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2924944"/>
            <a:ext cx="7772400" cy="2304256"/>
          </a:xfrm>
        </p:spPr>
        <p:txBody>
          <a:bodyPr/>
          <a:lstStyle/>
          <a:p>
            <a:pPr algn="ctr"/>
            <a:endParaRPr lang="en-GB" sz="4800" dirty="0" smtClean="0"/>
          </a:p>
          <a:p>
            <a:pPr algn="ctr"/>
            <a:endParaRPr lang="en-GB" sz="4800" dirty="0" smtClean="0"/>
          </a:p>
          <a:p>
            <a:pPr algn="ctr"/>
            <a:endParaRPr lang="en-GB" sz="4800" dirty="0"/>
          </a:p>
          <a:p>
            <a:pPr algn="ctr"/>
            <a:endParaRPr lang="en-GB" sz="4800" dirty="0" smtClean="0"/>
          </a:p>
          <a:p>
            <a:pPr algn="ctr"/>
            <a:endParaRPr lang="en-GB" sz="4800" dirty="0" smtClean="0"/>
          </a:p>
          <a:p>
            <a:pPr algn="ctr"/>
            <a:r>
              <a:rPr lang="en-GB" sz="4800" dirty="0" smtClean="0"/>
              <a:t>What </a:t>
            </a:r>
            <a:r>
              <a:rPr lang="en-GB" sz="4800" dirty="0"/>
              <a:t>is HRM?</a:t>
            </a:r>
          </a:p>
          <a:p>
            <a:pPr algn="ctr"/>
            <a:r>
              <a:rPr lang="en-GB" sz="4800" dirty="0" smtClean="0"/>
              <a:t>What </a:t>
            </a:r>
            <a:r>
              <a:rPr lang="en-GB" sz="4800" dirty="0"/>
              <a:t>is a “Profession”?</a:t>
            </a:r>
          </a:p>
          <a:p>
            <a:pPr algn="ctr"/>
            <a:endParaRPr lang="en-GB" sz="4800" dirty="0"/>
          </a:p>
        </p:txBody>
      </p:sp>
    </p:spTree>
    <p:extLst>
      <p:ext uri="{BB962C8B-B14F-4D97-AF65-F5344CB8AC3E}">
        <p14:creationId xmlns:p14="http://schemas.microsoft.com/office/powerpoint/2010/main" val="230590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899592" y="620688"/>
            <a:ext cx="6912768"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 think the biggest thing is legislation, from an HR perspective, is having somebody that is up on all of that and somebody who can remain a step away from the operation, if you look at hotel wise.  Yes, some of it could be a management consultancy exercise but, you know, if you're dealing with people, you need to have somebody that’s good at dealing with people and sometimes management consultants are more about numbers</a:t>
            </a:r>
            <a:r>
              <a:rPr lang="en-GB" dirty="0" smtClean="0"/>
              <a:t> (General Manager: Hotel Chain)</a:t>
            </a:r>
            <a:endParaRPr lang="en-GB" dirty="0"/>
          </a:p>
        </p:txBody>
      </p:sp>
    </p:spTree>
    <p:extLst>
      <p:ext uri="{BB962C8B-B14F-4D97-AF65-F5344CB8AC3E}">
        <p14:creationId xmlns:p14="http://schemas.microsoft.com/office/powerpoint/2010/main" val="1259280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899592" y="620688"/>
            <a:ext cx="6912768"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…can (non HR managers) manage </a:t>
            </a:r>
            <a:r>
              <a:rPr lang="en-GB" dirty="0"/>
              <a:t>training </a:t>
            </a:r>
            <a:r>
              <a:rPr lang="en-GB" dirty="0" smtClean="0"/>
              <a:t>themselves? Absolutely</a:t>
            </a:r>
            <a:r>
              <a:rPr lang="en-GB" dirty="0"/>
              <a:t>!</a:t>
            </a:r>
            <a:r>
              <a:rPr lang="en-GB" dirty="0" smtClean="0"/>
              <a:t> </a:t>
            </a:r>
            <a:r>
              <a:rPr lang="en-GB" dirty="0"/>
              <a:t>C</a:t>
            </a:r>
            <a:r>
              <a:rPr lang="en-GB" dirty="0" smtClean="0"/>
              <a:t>an </a:t>
            </a:r>
            <a:r>
              <a:rPr lang="en-GB" dirty="0"/>
              <a:t>they do the nice, fluffy </a:t>
            </a:r>
            <a:r>
              <a:rPr lang="en-GB" dirty="0" smtClean="0"/>
              <a:t>meetings? </a:t>
            </a:r>
            <a:r>
              <a:rPr lang="en-GB" dirty="0"/>
              <a:t>H</a:t>
            </a:r>
            <a:r>
              <a:rPr lang="en-GB" dirty="0" smtClean="0"/>
              <a:t>ere’s </a:t>
            </a:r>
            <a:r>
              <a:rPr lang="en-GB" dirty="0"/>
              <a:t>a </a:t>
            </a:r>
            <a:r>
              <a:rPr lang="en-GB" dirty="0" smtClean="0"/>
              <a:t>certificate: </a:t>
            </a:r>
            <a:r>
              <a:rPr lang="en-GB" dirty="0"/>
              <a:t>I’ll help you with these questions, </a:t>
            </a:r>
            <a:r>
              <a:rPr lang="en-GB" dirty="0" smtClean="0"/>
              <a:t>absolutely. </a:t>
            </a:r>
          </a:p>
          <a:p>
            <a:pPr algn="ctr"/>
            <a:endParaRPr lang="en-GB" dirty="0"/>
          </a:p>
          <a:p>
            <a:pPr algn="ctr"/>
            <a:r>
              <a:rPr lang="en-GB" dirty="0" smtClean="0"/>
              <a:t>What </a:t>
            </a:r>
            <a:r>
              <a:rPr lang="en-GB" dirty="0"/>
              <a:t>if someone raises a 17 page grievance, going into different, various discriminations they have suffered at various points and one day, you need someone with the background that understands that to go over </a:t>
            </a:r>
            <a:r>
              <a:rPr lang="en-GB" dirty="0" smtClean="0"/>
              <a:t>that? (HR Officer: Hotel Chain)</a:t>
            </a:r>
            <a:endParaRPr lang="en-GB" dirty="0"/>
          </a:p>
        </p:txBody>
      </p:sp>
    </p:spTree>
    <p:extLst>
      <p:ext uri="{BB962C8B-B14F-4D97-AF65-F5344CB8AC3E}">
        <p14:creationId xmlns:p14="http://schemas.microsoft.com/office/powerpoint/2010/main" val="3533269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88840"/>
            <a:ext cx="7772400" cy="2304256"/>
          </a:xfrm>
        </p:spPr>
        <p:txBody>
          <a:bodyPr>
            <a:normAutofit lnSpcReduction="10000"/>
          </a:bodyPr>
          <a:lstStyle/>
          <a:p>
            <a:pPr algn="ctr"/>
            <a:r>
              <a:rPr lang="en-GB" sz="4800" dirty="0" smtClean="0"/>
              <a:t>How is the advice administered?</a:t>
            </a:r>
          </a:p>
          <a:p>
            <a:pPr algn="ctr"/>
            <a:r>
              <a:rPr lang="en-GB" sz="4800" dirty="0" smtClean="0"/>
              <a:t>(stratified or generalist)</a:t>
            </a:r>
            <a:endParaRPr lang="en-GB" sz="4800" dirty="0"/>
          </a:p>
        </p:txBody>
      </p:sp>
    </p:spTree>
    <p:extLst>
      <p:ext uri="{BB962C8B-B14F-4D97-AF65-F5344CB8AC3E}">
        <p14:creationId xmlns:p14="http://schemas.microsoft.com/office/powerpoint/2010/main" val="431606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899592" y="620688"/>
            <a:ext cx="6912768"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a:t>
            </a:r>
            <a:r>
              <a:rPr lang="en-GB" dirty="0" smtClean="0"/>
              <a:t>ypically </a:t>
            </a:r>
            <a:r>
              <a:rPr lang="en-GB" dirty="0"/>
              <a:t>3,000 calls and 3,000 emails a </a:t>
            </a:r>
            <a:r>
              <a:rPr lang="en-GB" dirty="0" smtClean="0"/>
              <a:t>month… So</a:t>
            </a:r>
            <a:r>
              <a:rPr lang="en-GB" dirty="0"/>
              <a:t>, predominantly those are calls relating </a:t>
            </a:r>
            <a:r>
              <a:rPr lang="en-GB" dirty="0" smtClean="0"/>
              <a:t>- or </a:t>
            </a:r>
            <a:r>
              <a:rPr lang="en-GB" dirty="0"/>
              <a:t>emails relating </a:t>
            </a:r>
            <a:r>
              <a:rPr lang="en-GB" dirty="0" smtClean="0"/>
              <a:t>- to a </a:t>
            </a:r>
            <a:r>
              <a:rPr lang="en-GB" dirty="0"/>
              <a:t>whole host of </a:t>
            </a:r>
            <a:r>
              <a:rPr lang="en-GB" dirty="0" smtClean="0"/>
              <a:t>topics. </a:t>
            </a:r>
            <a:r>
              <a:rPr lang="en-GB" dirty="0"/>
              <a:t>S</a:t>
            </a:r>
            <a:r>
              <a:rPr lang="en-GB" dirty="0" smtClean="0"/>
              <a:t>o </a:t>
            </a:r>
            <a:r>
              <a:rPr lang="en-GB" dirty="0"/>
              <a:t>pay, benefits, employee relations type topics, so we talk them through grievances, capability issues with staff, everything under that HR, that employee relations type banner and then, of course, there's like the payroll, there's the system support and just literally </a:t>
            </a:r>
            <a:r>
              <a:rPr lang="en-GB" dirty="0" smtClean="0"/>
              <a:t>policies (HR Contact Centre Manager: Financial Services MNC)</a:t>
            </a:r>
            <a:endParaRPr lang="en-GB" dirty="0"/>
          </a:p>
        </p:txBody>
      </p:sp>
    </p:spTree>
    <p:extLst>
      <p:ext uri="{BB962C8B-B14F-4D97-AF65-F5344CB8AC3E}">
        <p14:creationId xmlns:p14="http://schemas.microsoft.com/office/powerpoint/2010/main" val="3380887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899592" y="620688"/>
            <a:ext cx="6912768"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know, I speak to some colleagues I know with this business and one of them who works for large bank was talking to me last year about their HR model and it sounded to me like it virtually operated like a call centre.  If I'm a line manager and I've got a problem, I pick the phone up, somebody else, says, yeah, manual five, page 46, okay, thanks.  I thought I couldn’t work like </a:t>
            </a:r>
            <a:r>
              <a:rPr lang="en-GB" dirty="0" smtClean="0"/>
              <a:t>that (HR Director: Hotel Chain)</a:t>
            </a:r>
            <a:endParaRPr lang="en-GB" dirty="0"/>
          </a:p>
        </p:txBody>
      </p:sp>
    </p:spTree>
    <p:extLst>
      <p:ext uri="{BB962C8B-B14F-4D97-AF65-F5344CB8AC3E}">
        <p14:creationId xmlns:p14="http://schemas.microsoft.com/office/powerpoint/2010/main" val="1259280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899592" y="620688"/>
            <a:ext cx="6912768"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 don’t know my way around the HR function at all and so I rely utterly on the </a:t>
            </a:r>
            <a:r>
              <a:rPr lang="en-GB" dirty="0" smtClean="0"/>
              <a:t> [HR] business </a:t>
            </a:r>
            <a:r>
              <a:rPr lang="en-GB" dirty="0"/>
              <a:t>partner for that as the front.  That works perfectly well when they have the capacity.  If they're not here, I can be scrambling around a little bit. </a:t>
            </a:r>
          </a:p>
          <a:p>
            <a:pPr algn="ctr"/>
            <a:r>
              <a:rPr lang="en-GB" dirty="0" smtClean="0"/>
              <a:t>(Chief Financial Officer: Financial Services MNC)</a:t>
            </a:r>
            <a:endParaRPr lang="en-GB" dirty="0"/>
          </a:p>
        </p:txBody>
      </p:sp>
    </p:spTree>
    <p:extLst>
      <p:ext uri="{BB962C8B-B14F-4D97-AF65-F5344CB8AC3E}">
        <p14:creationId xmlns:p14="http://schemas.microsoft.com/office/powerpoint/2010/main" val="1166059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88840"/>
            <a:ext cx="7772400" cy="2304256"/>
          </a:xfrm>
        </p:spPr>
        <p:txBody>
          <a:bodyPr/>
          <a:lstStyle/>
          <a:p>
            <a:pPr algn="ctr"/>
            <a:r>
              <a:rPr lang="en-GB" sz="4800" dirty="0" smtClean="0"/>
              <a:t>How suited are they to the activity they are doing? </a:t>
            </a:r>
            <a:endParaRPr lang="en-GB" sz="4800" dirty="0"/>
          </a:p>
        </p:txBody>
      </p:sp>
    </p:spTree>
    <p:extLst>
      <p:ext uri="{BB962C8B-B14F-4D97-AF65-F5344CB8AC3E}">
        <p14:creationId xmlns:p14="http://schemas.microsoft.com/office/powerpoint/2010/main" val="702574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0" y="518318"/>
            <a:ext cx="8341640" cy="696103"/>
          </a:xfrm>
        </p:spPr>
        <p:txBody>
          <a:bodyPr/>
          <a:lstStyle/>
          <a:p>
            <a:r>
              <a:rPr lang="en-GB" sz="3600" dirty="0" smtClean="0"/>
              <a:t>Opportunity vs Competence?</a:t>
            </a:r>
            <a:endParaRPr lang="en-GB"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4686273"/>
              </p:ext>
            </p:extLst>
          </p:nvPr>
        </p:nvGraphicFramePr>
        <p:xfrm>
          <a:off x="182562" y="1340768"/>
          <a:ext cx="8709917" cy="5013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5672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0" y="518318"/>
            <a:ext cx="8341640" cy="696103"/>
          </a:xfrm>
        </p:spPr>
        <p:txBody>
          <a:bodyPr/>
          <a:lstStyle/>
          <a:p>
            <a:r>
              <a:rPr lang="en-GB" sz="3600" dirty="0" smtClean="0"/>
              <a:t>Opportunity vs Competence?</a:t>
            </a:r>
            <a:endParaRPr lang="en-GB" sz="3600" dirty="0"/>
          </a:p>
        </p:txBody>
      </p:sp>
      <p:sp>
        <p:nvSpPr>
          <p:cNvPr id="3" name="Content Placeholder 2"/>
          <p:cNvSpPr>
            <a:spLocks noGrp="1"/>
          </p:cNvSpPr>
          <p:nvPr>
            <p:ph idx="1"/>
          </p:nvPr>
        </p:nvSpPr>
        <p:spPr/>
        <p:txBody>
          <a:bodyPr/>
          <a:lstStyle/>
          <a:p>
            <a:r>
              <a:rPr lang="en-GB" sz="3200" dirty="0" smtClean="0"/>
              <a:t>“Doing, but with inadequate knowledge”</a:t>
            </a:r>
          </a:p>
          <a:p>
            <a:pPr lvl="2"/>
            <a:endParaRPr lang="en-GB" sz="2400" dirty="0" smtClean="0"/>
          </a:p>
          <a:p>
            <a:pPr lvl="2"/>
            <a:r>
              <a:rPr lang="en-GB" sz="2400" dirty="0" smtClean="0"/>
              <a:t>Employment law = 13%</a:t>
            </a:r>
          </a:p>
          <a:p>
            <a:pPr lvl="2"/>
            <a:r>
              <a:rPr lang="en-GB" sz="2400" dirty="0" smtClean="0"/>
              <a:t>Union negotiation = 12.5%</a:t>
            </a:r>
          </a:p>
          <a:p>
            <a:pPr lvl="2"/>
            <a:r>
              <a:rPr lang="en-GB" sz="2400" dirty="0" smtClean="0"/>
              <a:t>Equal opportunities = 11%</a:t>
            </a:r>
          </a:p>
          <a:p>
            <a:pPr lvl="2"/>
            <a:r>
              <a:rPr lang="en-GB" sz="2400" dirty="0" smtClean="0"/>
              <a:t>Redundancy = 10%</a:t>
            </a:r>
          </a:p>
          <a:p>
            <a:pPr lvl="2"/>
            <a:r>
              <a:rPr lang="en-GB" sz="2400" dirty="0"/>
              <a:t>Performance management = 7.5%</a:t>
            </a:r>
          </a:p>
          <a:p>
            <a:pPr lvl="2"/>
            <a:r>
              <a:rPr lang="en-GB" sz="2400" dirty="0" smtClean="0"/>
              <a:t>Disciplinary = 6%</a:t>
            </a:r>
          </a:p>
          <a:p>
            <a:pPr lvl="2"/>
            <a:r>
              <a:rPr lang="en-GB" sz="2400" dirty="0" smtClean="0"/>
              <a:t>Grievances = 5.5%</a:t>
            </a:r>
          </a:p>
          <a:p>
            <a:pPr lvl="1"/>
            <a:endParaRPr lang="en-GB" sz="3200" dirty="0" smtClean="0"/>
          </a:p>
          <a:p>
            <a:pPr lvl="1"/>
            <a:endParaRPr lang="en-GB" sz="3200" dirty="0"/>
          </a:p>
        </p:txBody>
      </p:sp>
    </p:spTree>
    <p:extLst>
      <p:ext uri="{BB962C8B-B14F-4D97-AF65-F5344CB8AC3E}">
        <p14:creationId xmlns:p14="http://schemas.microsoft.com/office/powerpoint/2010/main" val="2611667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323528" y="620688"/>
            <a:ext cx="8208912"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….university </a:t>
            </a:r>
            <a:r>
              <a:rPr lang="en-GB" dirty="0"/>
              <a:t>doesn’t get you ready in a way of </a:t>
            </a:r>
            <a:r>
              <a:rPr lang="en-GB" dirty="0" err="1"/>
              <a:t>disciplinaries</a:t>
            </a:r>
            <a:r>
              <a:rPr lang="en-GB" dirty="0"/>
              <a:t> and investigations.  We didn’t do employment law at all on my course, which is one of the major things in HR which you have to go through in case you want to be a really good HR person, you know and we didn’t do anything like that within </a:t>
            </a:r>
            <a:r>
              <a:rPr lang="en-GB"/>
              <a:t>the </a:t>
            </a:r>
            <a:r>
              <a:rPr lang="en-GB" smtClean="0"/>
              <a:t>course (</a:t>
            </a:r>
            <a:r>
              <a:rPr lang="en-GB" dirty="0" smtClean="0"/>
              <a:t>early career HR:  Hotel Chain)</a:t>
            </a:r>
            <a:endParaRPr lang="en-GB" dirty="0"/>
          </a:p>
        </p:txBody>
      </p:sp>
    </p:spTree>
    <p:extLst>
      <p:ext uri="{BB962C8B-B14F-4D97-AF65-F5344CB8AC3E}">
        <p14:creationId xmlns:p14="http://schemas.microsoft.com/office/powerpoint/2010/main" val="297514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57340"/>
            <a:ext cx="8686800" cy="3587884"/>
          </a:xfrm>
        </p:spPr>
        <p:txBody>
          <a:bodyPr/>
          <a:lstStyle/>
          <a:p>
            <a:r>
              <a:rPr lang="en-GB" altLang="zh-CN" sz="2800" dirty="0" err="1" smtClean="0"/>
              <a:t>Legge</a:t>
            </a:r>
            <a:r>
              <a:rPr lang="en-GB" altLang="zh-CN" sz="2800" dirty="0" smtClean="0"/>
              <a:t> (2005)</a:t>
            </a:r>
          </a:p>
          <a:p>
            <a:r>
              <a:rPr lang="en-GB" sz="2000" dirty="0"/>
              <a:t>Normative model: </a:t>
            </a:r>
          </a:p>
          <a:p>
            <a:pPr lvl="2"/>
            <a:r>
              <a:rPr lang="en-GB" dirty="0"/>
              <a:t>Maximising employee performance</a:t>
            </a:r>
          </a:p>
          <a:p>
            <a:r>
              <a:rPr lang="en-GB" sz="2000" dirty="0"/>
              <a:t>Descriptive-functional model:</a:t>
            </a:r>
          </a:p>
          <a:p>
            <a:pPr lvl="2"/>
            <a:r>
              <a:rPr lang="en-GB" dirty="0"/>
              <a:t>How people are managed</a:t>
            </a:r>
          </a:p>
          <a:p>
            <a:r>
              <a:rPr lang="en-GB" sz="2000" dirty="0"/>
              <a:t>Critical evaluative model:</a:t>
            </a:r>
          </a:p>
          <a:p>
            <a:pPr lvl="2"/>
            <a:r>
              <a:rPr lang="en-GB" dirty="0"/>
              <a:t>Balancing stakeholder interests</a:t>
            </a:r>
          </a:p>
          <a:p>
            <a:r>
              <a:rPr lang="en-GB" sz="2000" dirty="0"/>
              <a:t>Descriptive behavioural model:</a:t>
            </a:r>
          </a:p>
          <a:p>
            <a:pPr lvl="2"/>
            <a:r>
              <a:rPr lang="en-GB" dirty="0"/>
              <a:t>What do HR managers actually do?</a:t>
            </a:r>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What is HRM (…oh no, not this again!)</a:t>
            </a:r>
            <a:endParaRPr lang="en-GB" sz="3600" b="1" dirty="0">
              <a:solidFill>
                <a:schemeClr val="tx1"/>
              </a:solidFill>
            </a:endParaRPr>
          </a:p>
        </p:txBody>
      </p:sp>
    </p:spTree>
    <p:extLst>
      <p:ext uri="{BB962C8B-B14F-4D97-AF65-F5344CB8AC3E}">
        <p14:creationId xmlns:p14="http://schemas.microsoft.com/office/powerpoint/2010/main" val="124509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323528" y="620688"/>
            <a:ext cx="8208912"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I've always wanted to help people and I think HR is helping employees in a way, you know and it’s quite nice and I really do enjoy.  Obviously, you’ve got like other sides of HR, when you have to do the investigations and </a:t>
            </a:r>
            <a:r>
              <a:rPr lang="en-GB" dirty="0" err="1"/>
              <a:t>disciplinaries</a:t>
            </a:r>
            <a:r>
              <a:rPr lang="en-GB" dirty="0"/>
              <a:t> and it’s less enjoyable stuff, but it’s helping the company, in a way, as well, you know, so I really like that and myself, personally, I would like to carry on in </a:t>
            </a:r>
            <a:r>
              <a:rPr lang="en-GB" dirty="0" smtClean="0"/>
              <a:t>HR…</a:t>
            </a:r>
            <a:endParaRPr lang="en-GB" dirty="0"/>
          </a:p>
        </p:txBody>
      </p:sp>
    </p:spTree>
    <p:extLst>
      <p:ext uri="{BB962C8B-B14F-4D97-AF65-F5344CB8AC3E}">
        <p14:creationId xmlns:p14="http://schemas.microsoft.com/office/powerpoint/2010/main" val="2840436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4824536"/>
          </a:xfrm>
        </p:spPr>
        <p:txBody>
          <a:bodyPr/>
          <a:lstStyle/>
          <a:p>
            <a:r>
              <a:rPr lang="en-GB" altLang="zh-CN" sz="2800" dirty="0" smtClean="0"/>
              <a:t>Employment law</a:t>
            </a:r>
          </a:p>
          <a:p>
            <a:r>
              <a:rPr lang="en-GB" altLang="zh-CN" sz="2800" dirty="0" smtClean="0"/>
              <a:t>Processes </a:t>
            </a:r>
          </a:p>
          <a:p>
            <a:pPr lvl="1"/>
            <a:r>
              <a:rPr lang="en-GB" altLang="zh-CN" sz="2400" dirty="0" smtClean="0"/>
              <a:t>Grievance, discipline, performance, investigations</a:t>
            </a:r>
          </a:p>
          <a:p>
            <a:r>
              <a:rPr lang="en-GB" altLang="zh-CN" sz="2800" dirty="0" smtClean="0"/>
              <a:t>Skills:</a:t>
            </a:r>
          </a:p>
          <a:p>
            <a:pPr lvl="1"/>
            <a:r>
              <a:rPr lang="en-GB" altLang="zh-CN" sz="2400" dirty="0" smtClean="0"/>
              <a:t>Credibility</a:t>
            </a:r>
          </a:p>
          <a:p>
            <a:pPr lvl="1"/>
            <a:r>
              <a:rPr lang="en-GB" altLang="zh-CN" sz="2400" dirty="0" smtClean="0"/>
              <a:t>Persuasion, influence</a:t>
            </a:r>
          </a:p>
          <a:p>
            <a:pPr lvl="1"/>
            <a:r>
              <a:rPr lang="en-GB" altLang="zh-CN" sz="2400" dirty="0" smtClean="0"/>
              <a:t>Being ‘business savvy’</a:t>
            </a:r>
          </a:p>
          <a:p>
            <a:r>
              <a:rPr lang="en-GB" altLang="zh-CN" sz="2800" dirty="0" smtClean="0"/>
              <a:t>Behaviours</a:t>
            </a:r>
            <a:r>
              <a:rPr lang="en-GB" altLang="zh-CN" sz="2400" dirty="0"/>
              <a:t>:</a:t>
            </a:r>
            <a:endParaRPr lang="en-GB" altLang="zh-CN" sz="2400" dirty="0" smtClean="0"/>
          </a:p>
          <a:p>
            <a:pPr lvl="1"/>
            <a:r>
              <a:rPr lang="en-GB" altLang="zh-CN" sz="2400" dirty="0" smtClean="0"/>
              <a:t>“The courage to challenge”</a:t>
            </a:r>
          </a:p>
          <a:p>
            <a:pPr lvl="1"/>
            <a:endParaRPr lang="en-GB" altLang="zh-CN" sz="2800" dirty="0" smtClean="0"/>
          </a:p>
          <a:p>
            <a:pPr lvl="1"/>
            <a:endParaRPr lang="en-GB" altLang="zh-CN" sz="2800" dirty="0" smtClean="0"/>
          </a:p>
          <a:p>
            <a:endParaRPr lang="en-GB" altLang="zh-CN" sz="2800" dirty="0" smtClean="0"/>
          </a:p>
          <a:p>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Just the knowledge?</a:t>
            </a:r>
            <a:endParaRPr lang="en-GB" sz="3600" b="1" dirty="0">
              <a:solidFill>
                <a:schemeClr val="tx1"/>
              </a:solidFill>
            </a:endParaRPr>
          </a:p>
        </p:txBody>
      </p:sp>
    </p:spTree>
    <p:extLst>
      <p:ext uri="{BB962C8B-B14F-4D97-AF65-F5344CB8AC3E}">
        <p14:creationId xmlns:p14="http://schemas.microsoft.com/office/powerpoint/2010/main" val="2986345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179512" y="332656"/>
            <a:ext cx="8208912" cy="518457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a:t>
            </a:r>
            <a:r>
              <a:rPr lang="en-GB" dirty="0" smtClean="0"/>
              <a:t>hen </a:t>
            </a:r>
            <a:r>
              <a:rPr lang="en-GB" dirty="0"/>
              <a:t>I had someone who’s a bit less experienced, I've done a lot of these sort of pieces of work and they came back to me and said, this is the law, this is what you have to do.  Actually, it’s not quite so straightforward as </a:t>
            </a:r>
            <a:r>
              <a:rPr lang="en-GB" dirty="0" smtClean="0"/>
              <a:t>that…  What </a:t>
            </a:r>
            <a:r>
              <a:rPr lang="en-GB" dirty="0"/>
              <a:t>I want is someone to say, okay, I understand what you're trying to do, these are the options you’ve got of how you do that, the risks associated </a:t>
            </a:r>
            <a:r>
              <a:rPr lang="en-GB" dirty="0" smtClean="0"/>
              <a:t>after </a:t>
            </a:r>
            <a:r>
              <a:rPr lang="en-GB" dirty="0"/>
              <a:t>a </a:t>
            </a:r>
            <a:r>
              <a:rPr lang="en-GB" dirty="0" smtClean="0"/>
              <a:t>recommendation</a:t>
            </a:r>
            <a:r>
              <a:rPr lang="en-GB" dirty="0"/>
              <a:t>, but to debate, so it works best when HR are helping me to achieve my objectives and making sure that I understand any risks I'm taking </a:t>
            </a:r>
            <a:r>
              <a:rPr lang="en-GB" dirty="0" smtClean="0"/>
              <a:t>(Chief Financial Officer: Financial Services MNC)</a:t>
            </a:r>
            <a:endParaRPr lang="en-GB" dirty="0"/>
          </a:p>
        </p:txBody>
      </p:sp>
    </p:spTree>
    <p:extLst>
      <p:ext uri="{BB962C8B-B14F-4D97-AF65-F5344CB8AC3E}">
        <p14:creationId xmlns:p14="http://schemas.microsoft.com/office/powerpoint/2010/main" val="3380887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323528" y="620688"/>
            <a:ext cx="8208912" cy="489654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 once heard HR described as the ethical backbone of a company.  I think in many cases, from an operational perspective, it’s maybe the bottom line, it’s, you know, the financial savings and we’re sometimes the people that go, </a:t>
            </a:r>
            <a:r>
              <a:rPr lang="en-GB" dirty="0" smtClean="0"/>
              <a:t>“just </a:t>
            </a:r>
            <a:r>
              <a:rPr lang="en-GB" dirty="0"/>
              <a:t>'cause you can doesn’t mean that you </a:t>
            </a:r>
            <a:r>
              <a:rPr lang="en-GB" dirty="0" smtClean="0"/>
              <a:t>should”.  </a:t>
            </a:r>
            <a:r>
              <a:rPr lang="en-GB" dirty="0"/>
              <a:t>S</a:t>
            </a:r>
            <a:r>
              <a:rPr lang="en-GB" dirty="0" smtClean="0"/>
              <a:t>o </a:t>
            </a:r>
            <a:r>
              <a:rPr lang="en-GB" dirty="0"/>
              <a:t>they might not take your advice, they might do it anyway, but then come the time when they have to explain it, you go, well, that was not what you were recommended to do. </a:t>
            </a:r>
          </a:p>
          <a:p>
            <a:pPr algn="ctr"/>
            <a:r>
              <a:rPr lang="en-GB" dirty="0" smtClean="0"/>
              <a:t>(HR Manager: Hotel Chain)</a:t>
            </a:r>
            <a:endParaRPr lang="en-GB" dirty="0"/>
          </a:p>
        </p:txBody>
      </p:sp>
    </p:spTree>
    <p:extLst>
      <p:ext uri="{BB962C8B-B14F-4D97-AF65-F5344CB8AC3E}">
        <p14:creationId xmlns:p14="http://schemas.microsoft.com/office/powerpoint/2010/main" val="2642805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4824536"/>
          </a:xfrm>
        </p:spPr>
        <p:txBody>
          <a:bodyPr/>
          <a:lstStyle/>
          <a:p>
            <a:r>
              <a:rPr lang="en-GB" altLang="zh-CN" sz="2800" dirty="0" err="1" smtClean="0"/>
              <a:t>Saradikis</a:t>
            </a:r>
            <a:r>
              <a:rPr lang="en-GB" altLang="zh-CN" sz="2800" dirty="0" smtClean="0"/>
              <a:t> et al (2010): SME’s, due to ‘informality’ have…</a:t>
            </a:r>
          </a:p>
          <a:p>
            <a:pPr lvl="2"/>
            <a:r>
              <a:rPr lang="en-GB" altLang="zh-CN" sz="2400" dirty="0" smtClean="0"/>
              <a:t>Higher ET claim rate</a:t>
            </a:r>
          </a:p>
          <a:p>
            <a:pPr lvl="2"/>
            <a:r>
              <a:rPr lang="en-GB" altLang="zh-CN" sz="2400" dirty="0" smtClean="0"/>
              <a:t>Higher likelihood of losing ET</a:t>
            </a:r>
          </a:p>
          <a:p>
            <a:pPr marL="173038" lvl="1" indent="-173038">
              <a:spcBef>
                <a:spcPct val="50000"/>
              </a:spcBef>
              <a:buFont typeface="Wingdings" pitchFamily="2" charset="2"/>
              <a:buChar char="§"/>
            </a:pPr>
            <a:r>
              <a:rPr lang="en-GB" altLang="zh-CN" sz="2800" dirty="0" smtClean="0"/>
              <a:t>Mid </a:t>
            </a:r>
            <a:r>
              <a:rPr lang="en-GB" altLang="zh-CN" sz="2800" dirty="0"/>
              <a:t>Staffs and Francis Report (Kline, Roper and Higgins, 2013)</a:t>
            </a:r>
          </a:p>
          <a:p>
            <a:pPr lvl="2"/>
            <a:r>
              <a:rPr lang="en-GB" altLang="zh-CN" sz="2400" dirty="0" smtClean="0"/>
              <a:t>No permanent HR in any senior position</a:t>
            </a:r>
          </a:p>
          <a:p>
            <a:pPr lvl="2"/>
            <a:r>
              <a:rPr lang="en-GB" altLang="zh-CN" sz="2400" dirty="0" smtClean="0"/>
              <a:t>HR excluded from JUCNC</a:t>
            </a:r>
          </a:p>
          <a:p>
            <a:pPr lvl="2"/>
            <a:r>
              <a:rPr lang="en-GB" altLang="zh-CN" sz="2400" dirty="0" smtClean="0"/>
              <a:t>No HR input on staffing levels</a:t>
            </a:r>
          </a:p>
          <a:p>
            <a:pPr lvl="2"/>
            <a:r>
              <a:rPr lang="en-GB" altLang="zh-CN" sz="2400" dirty="0" smtClean="0"/>
              <a:t>HR ‘capture’ on redundancy strategy</a:t>
            </a:r>
            <a:endParaRPr lang="en-GB" altLang="zh-CN" sz="2400" dirty="0"/>
          </a:p>
          <a:p>
            <a:pPr lvl="2"/>
            <a:r>
              <a:rPr lang="en-GB" altLang="zh-CN" sz="2400" dirty="0" smtClean="0"/>
              <a:t>No adequate whistleblowing process</a:t>
            </a:r>
            <a:endParaRPr lang="en-GB" altLang="zh-CN" sz="2400" dirty="0"/>
          </a:p>
          <a:p>
            <a:endParaRPr lang="en-GB" altLang="zh-CN" sz="2800" dirty="0" smtClean="0"/>
          </a:p>
          <a:p>
            <a:pPr lvl="1"/>
            <a:endParaRPr lang="en-GB" altLang="zh-CN" sz="2800" dirty="0" smtClean="0"/>
          </a:p>
          <a:p>
            <a:endParaRPr lang="en-GB" altLang="zh-CN" sz="2800" dirty="0" smtClean="0"/>
          </a:p>
          <a:p>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In absence of HR?</a:t>
            </a:r>
            <a:endParaRPr lang="en-GB" sz="3600" b="1" dirty="0">
              <a:solidFill>
                <a:schemeClr val="tx1"/>
              </a:solidFill>
            </a:endParaRPr>
          </a:p>
        </p:txBody>
      </p:sp>
    </p:spTree>
    <p:extLst>
      <p:ext uri="{BB962C8B-B14F-4D97-AF65-F5344CB8AC3E}">
        <p14:creationId xmlns:p14="http://schemas.microsoft.com/office/powerpoint/2010/main" val="3270928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600" b="1" dirty="0" smtClean="0">
                <a:solidFill>
                  <a:schemeClr val="tx1"/>
                </a:solidFill>
              </a:rPr>
              <a:t>In absence of HR?</a:t>
            </a:r>
            <a:endParaRPr lang="en-GB" sz="3600" b="1" dirty="0">
              <a:solidFill>
                <a:schemeClr val="tx1"/>
              </a:solidFill>
            </a:endParaRPr>
          </a:p>
        </p:txBody>
      </p:sp>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14528" y="1874838"/>
            <a:ext cx="3822869" cy="447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668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600" b="1" dirty="0" smtClean="0">
                <a:solidFill>
                  <a:schemeClr val="tx1"/>
                </a:solidFill>
              </a:rPr>
              <a:t>In absence of HR?</a:t>
            </a:r>
            <a:endParaRPr lang="en-GB" sz="3600" b="1" dirty="0">
              <a:solidFill>
                <a:schemeClr val="tx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4005064"/>
            <a:ext cx="4432448" cy="272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3563888" y="1556792"/>
            <a:ext cx="4824536" cy="223224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Those are my principles and if you don’t like them, well, I have others</a:t>
            </a:r>
            <a:endParaRPr lang="en-GB" dirty="0"/>
          </a:p>
        </p:txBody>
      </p:sp>
    </p:spTree>
    <p:extLst>
      <p:ext uri="{BB962C8B-B14F-4D97-AF65-F5344CB8AC3E}">
        <p14:creationId xmlns:p14="http://schemas.microsoft.com/office/powerpoint/2010/main" val="4102009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4824536"/>
          </a:xfrm>
        </p:spPr>
        <p:txBody>
          <a:bodyPr/>
          <a:lstStyle/>
          <a:p>
            <a:endParaRPr lang="en-GB" altLang="zh-CN" sz="3600" dirty="0" smtClean="0"/>
          </a:p>
          <a:p>
            <a:r>
              <a:rPr lang="en-GB" altLang="zh-CN" sz="3600" dirty="0" smtClean="0"/>
              <a:t>Employment law advice</a:t>
            </a:r>
          </a:p>
          <a:p>
            <a:r>
              <a:rPr lang="en-GB" altLang="zh-CN" sz="3600" dirty="0" smtClean="0"/>
              <a:t>Utilitarian model of HR advice</a:t>
            </a:r>
          </a:p>
          <a:p>
            <a:pPr lvl="2"/>
            <a:r>
              <a:rPr lang="en-GB" altLang="zh-CN" sz="2800" dirty="0" smtClean="0"/>
              <a:t>Best practice?</a:t>
            </a:r>
          </a:p>
          <a:p>
            <a:pPr lvl="2"/>
            <a:r>
              <a:rPr lang="en-GB" altLang="zh-CN" sz="2800" dirty="0" smtClean="0"/>
              <a:t>Legal compliance?</a:t>
            </a:r>
          </a:p>
          <a:p>
            <a:pPr lvl="2"/>
            <a:r>
              <a:rPr lang="en-GB" altLang="zh-CN" sz="2800" dirty="0" smtClean="0"/>
              <a:t>Risk assessment on cost-benefit analysis?</a:t>
            </a:r>
          </a:p>
          <a:p>
            <a:endParaRPr lang="en-GB" altLang="zh-CN" sz="2800" dirty="0" smtClean="0"/>
          </a:p>
          <a:p>
            <a:pPr lvl="1"/>
            <a:endParaRPr lang="en-GB" altLang="zh-CN" sz="2800" dirty="0" smtClean="0"/>
          </a:p>
          <a:p>
            <a:endParaRPr lang="en-GB" altLang="zh-CN" sz="2800" dirty="0" smtClean="0"/>
          </a:p>
          <a:p>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a:solidFill>
                  <a:schemeClr val="tx1"/>
                </a:solidFill>
              </a:rPr>
              <a:t>Outsourcing </a:t>
            </a:r>
            <a:r>
              <a:rPr lang="en-GB" sz="3600" b="1" dirty="0" smtClean="0">
                <a:solidFill>
                  <a:schemeClr val="tx1"/>
                </a:solidFill>
              </a:rPr>
              <a:t>conscience</a:t>
            </a:r>
            <a:br>
              <a:rPr lang="en-GB" sz="3600" b="1" dirty="0" smtClean="0">
                <a:solidFill>
                  <a:schemeClr val="tx1"/>
                </a:solidFill>
              </a:rPr>
            </a:br>
            <a:r>
              <a:rPr lang="en-GB" sz="1800" b="1" dirty="0" smtClean="0">
                <a:solidFill>
                  <a:schemeClr val="tx1"/>
                </a:solidFill>
              </a:rPr>
              <a:t>(Gamwell, Roper and Higgins, 2015)</a:t>
            </a:r>
            <a:endParaRPr lang="en-GB" sz="1800" b="1" dirty="0">
              <a:solidFill>
                <a:schemeClr val="tx1"/>
              </a:solidFill>
            </a:endParaRPr>
          </a:p>
        </p:txBody>
      </p:sp>
    </p:spTree>
    <p:extLst>
      <p:ext uri="{BB962C8B-B14F-4D97-AF65-F5344CB8AC3E}">
        <p14:creationId xmlns:p14="http://schemas.microsoft.com/office/powerpoint/2010/main" val="783570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4824536"/>
          </a:xfrm>
        </p:spPr>
        <p:txBody>
          <a:bodyPr/>
          <a:lstStyle/>
          <a:p>
            <a:r>
              <a:rPr lang="en-GB" altLang="zh-CN" sz="2800" i="1" dirty="0" smtClean="0"/>
              <a:t>Not</a:t>
            </a:r>
            <a:r>
              <a:rPr lang="en-GB" altLang="zh-CN" sz="2800" dirty="0" smtClean="0"/>
              <a:t> claiming HRs role in ‘conflict management’ is that of </a:t>
            </a:r>
            <a:r>
              <a:rPr lang="en-GB" altLang="zh-CN" sz="2800" dirty="0"/>
              <a:t>K</a:t>
            </a:r>
            <a:r>
              <a:rPr lang="en-GB" altLang="zh-CN" sz="2800" dirty="0" smtClean="0"/>
              <a:t>antian guardian of ethical universalism</a:t>
            </a:r>
          </a:p>
          <a:p>
            <a:r>
              <a:rPr lang="en-GB" altLang="zh-CN" sz="2800" dirty="0" smtClean="0"/>
              <a:t>Some hint – at senior HR level – that ER specialists may have vested interests in self-promotion</a:t>
            </a:r>
          </a:p>
          <a:p>
            <a:r>
              <a:rPr lang="en-GB" altLang="zh-CN" sz="2800" dirty="0" smtClean="0"/>
              <a:t>And ‘employment law’ remains quite prominent in CIPD ‘update’ and branch-level briefing</a:t>
            </a:r>
          </a:p>
          <a:p>
            <a:r>
              <a:rPr lang="en-GB" altLang="zh-CN" sz="2800" dirty="0" smtClean="0"/>
              <a:t>Also found a business model for outsourcing “HR ethics” </a:t>
            </a:r>
          </a:p>
          <a:p>
            <a:pPr lvl="2"/>
            <a:r>
              <a:rPr lang="en-GB" altLang="zh-CN" sz="2400" dirty="0" smtClean="0"/>
              <a:t>“What kind of ethical HR advice do you want to buy from us?” </a:t>
            </a:r>
          </a:p>
          <a:p>
            <a:endParaRPr lang="en-GB" altLang="zh-CN" sz="2800" dirty="0" smtClean="0"/>
          </a:p>
          <a:p>
            <a:pPr lvl="1"/>
            <a:endParaRPr lang="en-GB" altLang="zh-CN" sz="2800" dirty="0" smtClean="0"/>
          </a:p>
          <a:p>
            <a:endParaRPr lang="en-GB" altLang="zh-CN" sz="2800" dirty="0" smtClean="0"/>
          </a:p>
          <a:p>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Maybe I'm overstating it?</a:t>
            </a:r>
            <a:endParaRPr lang="en-GB" sz="3600" b="1" dirty="0">
              <a:solidFill>
                <a:schemeClr val="tx1"/>
              </a:solidFill>
            </a:endParaRPr>
          </a:p>
        </p:txBody>
      </p:sp>
    </p:spTree>
    <p:extLst>
      <p:ext uri="{BB962C8B-B14F-4D97-AF65-F5344CB8AC3E}">
        <p14:creationId xmlns:p14="http://schemas.microsoft.com/office/powerpoint/2010/main" val="1328236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88840"/>
            <a:ext cx="7772400" cy="2304256"/>
          </a:xfrm>
        </p:spPr>
        <p:txBody>
          <a:bodyPr/>
          <a:lstStyle/>
          <a:p>
            <a:pPr algn="ctr"/>
            <a:r>
              <a:rPr lang="en-GB" sz="4800" dirty="0" smtClean="0"/>
              <a:t>Could ET ‘reform’ recalibrate the ‘business case’ for ethical HR? </a:t>
            </a:r>
            <a:endParaRPr lang="en-GB" sz="4800" dirty="0"/>
          </a:p>
        </p:txBody>
      </p:sp>
    </p:spTree>
    <p:extLst>
      <p:ext uri="{BB962C8B-B14F-4D97-AF65-F5344CB8AC3E}">
        <p14:creationId xmlns:p14="http://schemas.microsoft.com/office/powerpoint/2010/main" val="55882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57340"/>
            <a:ext cx="8686800" cy="4163948"/>
          </a:xfrm>
        </p:spPr>
        <p:txBody>
          <a:bodyPr/>
          <a:lstStyle/>
          <a:p>
            <a:r>
              <a:rPr lang="en-GB" altLang="zh-CN" sz="2800" dirty="0" smtClean="0"/>
              <a:t>Durkheim: ethics and self-regulation</a:t>
            </a:r>
          </a:p>
          <a:p>
            <a:r>
              <a:rPr lang="en-GB" altLang="zh-CN" sz="2800" dirty="0" smtClean="0"/>
              <a:t>Weber: rational-legalism</a:t>
            </a:r>
          </a:p>
          <a:p>
            <a:r>
              <a:rPr lang="en-GB" altLang="zh-CN" sz="2800" dirty="0" smtClean="0"/>
              <a:t>Traditional debate bogged-down in attempting to define essentialist binary categories</a:t>
            </a:r>
          </a:p>
          <a:p>
            <a:r>
              <a:rPr lang="en-GB" altLang="zh-CN" sz="2800" dirty="0" smtClean="0"/>
              <a:t>Debate opened-up with expansion of those claiming professional ‘identity’</a:t>
            </a:r>
          </a:p>
          <a:p>
            <a:pPr lvl="1"/>
            <a:r>
              <a:rPr lang="en-GB" altLang="zh-CN" sz="2800" dirty="0" smtClean="0"/>
              <a:t>“</a:t>
            </a:r>
            <a:r>
              <a:rPr lang="en-GB" altLang="zh-CN" sz="2000" dirty="0" err="1" smtClean="0"/>
              <a:t>professionalisation</a:t>
            </a:r>
            <a:r>
              <a:rPr lang="en-GB" altLang="zh-CN" sz="2000" dirty="0" smtClean="0"/>
              <a:t>”</a:t>
            </a:r>
          </a:p>
          <a:p>
            <a:r>
              <a:rPr lang="en-GB" altLang="zh-CN" sz="2800" dirty="0" smtClean="0"/>
              <a:t>But do self-defining attributes lead to tautology? </a:t>
            </a:r>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Professionalism (in general)</a:t>
            </a:r>
            <a:endParaRPr lang="en-GB" sz="3600" b="1" dirty="0">
              <a:solidFill>
                <a:schemeClr val="tx1"/>
              </a:solidFill>
            </a:endParaRPr>
          </a:p>
        </p:txBody>
      </p:sp>
    </p:spTree>
    <p:extLst>
      <p:ext uri="{BB962C8B-B14F-4D97-AF65-F5344CB8AC3E}">
        <p14:creationId xmlns:p14="http://schemas.microsoft.com/office/powerpoint/2010/main" val="1458668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865950596"/>
              </p:ext>
            </p:extLst>
          </p:nvPr>
        </p:nvGraphicFramePr>
        <p:xfrm>
          <a:off x="539552" y="1830387"/>
          <a:ext cx="51117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a:xfrm>
            <a:off x="5580112" y="1897986"/>
            <a:ext cx="3124200" cy="4209331"/>
          </a:xfrm>
        </p:spPr>
        <p:txBody>
          <a:bodyPr/>
          <a:lstStyle/>
          <a:p>
            <a:r>
              <a:rPr lang="en-GB" sz="1800" dirty="0" smtClean="0"/>
              <a:t>Change 2007/8 to 2013/4 = </a:t>
            </a:r>
          </a:p>
          <a:p>
            <a:r>
              <a:rPr lang="en-GB" sz="2400" dirty="0" smtClean="0">
                <a:effectLst>
                  <a:outerShdw blurRad="38100" dist="38100" dir="2700000" algn="tl">
                    <a:srgbClr val="000000">
                      <a:alpha val="43137"/>
                    </a:srgbClr>
                  </a:outerShdw>
                </a:effectLst>
              </a:rPr>
              <a:t>-44%</a:t>
            </a:r>
          </a:p>
          <a:p>
            <a:endParaRPr lang="en-GB" sz="1800" dirty="0" smtClean="0"/>
          </a:p>
          <a:p>
            <a:endParaRPr lang="en-GB" sz="1800" dirty="0" smtClean="0"/>
          </a:p>
          <a:p>
            <a:r>
              <a:rPr lang="en-GB" sz="1800" dirty="0" smtClean="0"/>
              <a:t>Change 2012/3 </a:t>
            </a:r>
            <a:r>
              <a:rPr lang="en-GB" sz="1800" dirty="0"/>
              <a:t>to </a:t>
            </a:r>
            <a:r>
              <a:rPr lang="en-GB" sz="1800" dirty="0" smtClean="0"/>
              <a:t>2014/5 =</a:t>
            </a:r>
          </a:p>
          <a:p>
            <a:r>
              <a:rPr lang="en-GB" sz="2400" dirty="0" smtClean="0">
                <a:effectLst>
                  <a:outerShdw blurRad="38100" dist="38100" dir="2700000" algn="tl">
                    <a:srgbClr val="000000">
                      <a:alpha val="43137"/>
                    </a:srgbClr>
                  </a:outerShdw>
                </a:effectLst>
              </a:rPr>
              <a:t>-45% </a:t>
            </a:r>
          </a:p>
          <a:p>
            <a:endParaRPr lang="en-GB" sz="1800" dirty="0" smtClean="0"/>
          </a:p>
          <a:p>
            <a:endParaRPr lang="en-GB" sz="1800" dirty="0" smtClean="0"/>
          </a:p>
          <a:p>
            <a:r>
              <a:rPr lang="en-GB" sz="1800" dirty="0" smtClean="0"/>
              <a:t>Change </a:t>
            </a:r>
            <a:r>
              <a:rPr lang="en-GB" sz="1800" dirty="0"/>
              <a:t>Q1 2013/4 to Q1 2014/5 = </a:t>
            </a:r>
            <a:endParaRPr lang="en-GB" sz="1800" dirty="0" smtClean="0"/>
          </a:p>
          <a:p>
            <a:r>
              <a:rPr lang="en-GB" sz="2400" dirty="0" smtClean="0">
                <a:effectLst>
                  <a:outerShdw blurRad="38100" dist="38100" dir="2700000" algn="tl">
                    <a:srgbClr val="000000">
                      <a:alpha val="43137"/>
                    </a:srgbClr>
                  </a:outerShdw>
                </a:effectLst>
              </a:rPr>
              <a:t>-81%</a:t>
            </a:r>
            <a:endParaRPr lang="en-GB" sz="2400" dirty="0">
              <a:effectLst>
                <a:outerShdw blurRad="38100" dist="38100" dir="2700000" algn="tl">
                  <a:srgbClr val="000000">
                    <a:alpha val="43137"/>
                  </a:srgbClr>
                </a:outerShdw>
              </a:effectLst>
            </a:endParaRPr>
          </a:p>
          <a:p>
            <a:endParaRPr lang="en-GB" sz="1800" dirty="0"/>
          </a:p>
          <a:p>
            <a:endParaRPr lang="en-GB" sz="1800" dirty="0"/>
          </a:p>
        </p:txBody>
      </p:sp>
      <p:sp>
        <p:nvSpPr>
          <p:cNvPr id="25602" name="Slide Number Placeholder 5"/>
          <p:cNvSpPr>
            <a:spLocks noGrp="1"/>
          </p:cNvSpPr>
          <p:nvPr>
            <p:ph type="sldNum" sz="quarter" idx="11"/>
          </p:nvPr>
        </p:nvSpPr>
        <p:spPr>
          <a:prstGeom prst="rect">
            <a:avLst/>
          </a:prstGeom>
          <a:noFill/>
        </p:spPr>
        <p:txBody>
          <a:bodyPr/>
          <a:lstStyle/>
          <a:p>
            <a:fld id="{FAF05EDB-4C3C-4F86-9F2D-71FB8A7292F9}" type="slidenum">
              <a:rPr lang="en-US"/>
              <a:pPr/>
              <a:t>40</a:t>
            </a:fld>
            <a:endParaRPr lang="en-US"/>
          </a:p>
        </p:txBody>
      </p:sp>
    </p:spTree>
    <p:extLst>
      <p:ext uri="{BB962C8B-B14F-4D97-AF65-F5344CB8AC3E}">
        <p14:creationId xmlns:p14="http://schemas.microsoft.com/office/powerpoint/2010/main" val="201828882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ET claims by category</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1600833"/>
              </p:ext>
            </p:extLst>
          </p:nvPr>
        </p:nvGraphicFramePr>
        <p:xfrm>
          <a:off x="323528" y="1600200"/>
          <a:ext cx="8609336" cy="4450080"/>
        </p:xfrm>
        <a:graphic>
          <a:graphicData uri="http://schemas.openxmlformats.org/drawingml/2006/table">
            <a:tbl>
              <a:tblPr firstRow="1" bandRow="1">
                <a:tableStyleId>{5C22544A-7EE6-4342-B048-85BDC9FD1C3A}</a:tableStyleId>
              </a:tblPr>
              <a:tblGrid>
                <a:gridCol w="5184576"/>
                <a:gridCol w="3424760"/>
              </a:tblGrid>
              <a:tr h="370840">
                <a:tc>
                  <a:txBody>
                    <a:bodyPr/>
                    <a:lstStyle/>
                    <a:p>
                      <a:r>
                        <a:rPr lang="en-GB" dirty="0" smtClean="0"/>
                        <a:t>Jurisdiction</a:t>
                      </a:r>
                      <a:endParaRPr lang="en-GB" dirty="0"/>
                    </a:p>
                  </a:txBody>
                  <a:tcPr marL="9525" marR="9525" marT="9525" marB="0" anchor="b"/>
                </a:tc>
                <a:tc>
                  <a:txBody>
                    <a:bodyPr/>
                    <a:lstStyle/>
                    <a:p>
                      <a:r>
                        <a:rPr lang="en-GB" dirty="0" smtClean="0"/>
                        <a:t>Change Q1 2013</a:t>
                      </a:r>
                      <a:r>
                        <a:rPr lang="en-GB" baseline="0" dirty="0" smtClean="0"/>
                        <a:t> to Q1 2014</a:t>
                      </a:r>
                      <a:endParaRPr lang="en-GB" dirty="0"/>
                    </a:p>
                  </a:txBody>
                  <a:tcPr/>
                </a:tc>
              </a:tr>
              <a:tr h="370840">
                <a:tc>
                  <a:txBody>
                    <a:bodyPr/>
                    <a:lstStyle/>
                    <a:p>
                      <a:pPr algn="l" rtl="0" fontAlgn="b"/>
                      <a:r>
                        <a:rPr lang="en-GB" sz="1600" b="0" i="0" u="none" strike="noStrike">
                          <a:solidFill>
                            <a:srgbClr val="000000"/>
                          </a:solidFill>
                          <a:effectLst/>
                          <a:latin typeface="Arial"/>
                        </a:rPr>
                        <a:t>Sex discrimination</a:t>
                      </a:r>
                    </a:p>
                  </a:txBody>
                  <a:tcPr marL="9525" marR="9525" marT="9525" marB="0" anchor="b"/>
                </a:tc>
                <a:tc>
                  <a:txBody>
                    <a:bodyPr/>
                    <a:lstStyle/>
                    <a:p>
                      <a:pPr algn="r" rtl="0" fontAlgn="b"/>
                      <a:r>
                        <a:rPr lang="en-GB" sz="1600" b="0" i="0" u="none" strike="noStrike">
                          <a:solidFill>
                            <a:srgbClr val="000000"/>
                          </a:solidFill>
                          <a:effectLst/>
                          <a:latin typeface="Arial"/>
                        </a:rPr>
                        <a:t>-91%</a:t>
                      </a:r>
                    </a:p>
                  </a:txBody>
                  <a:tcPr marL="9525" marR="9525" marT="9525" marB="0" anchor="b"/>
                </a:tc>
              </a:tr>
              <a:tr h="370840">
                <a:tc>
                  <a:txBody>
                    <a:bodyPr/>
                    <a:lstStyle/>
                    <a:p>
                      <a:pPr algn="l" rtl="0" fontAlgn="b"/>
                      <a:r>
                        <a:rPr lang="en-GB" sz="1600" b="0" i="0" u="none" strike="noStrike">
                          <a:solidFill>
                            <a:srgbClr val="000000"/>
                          </a:solidFill>
                          <a:effectLst/>
                          <a:latin typeface="Arial"/>
                        </a:rPr>
                        <a:t>Working Time Directive</a:t>
                      </a:r>
                      <a:r>
                        <a:rPr lang="en-GB" sz="1600" b="0" i="0" u="none" strike="noStrike" baseline="30000">
                          <a:solidFill>
                            <a:srgbClr val="000000"/>
                          </a:solidFill>
                          <a:effectLst/>
                          <a:latin typeface="Arial"/>
                        </a:rPr>
                        <a:t>3</a:t>
                      </a:r>
                      <a:endParaRPr lang="en-GB" sz="1600" b="0" i="0" u="none" strike="noStrike">
                        <a:solidFill>
                          <a:srgbClr val="000000"/>
                        </a:solidFill>
                        <a:effectLst/>
                        <a:latin typeface="Arial"/>
                      </a:endParaRPr>
                    </a:p>
                  </a:txBody>
                  <a:tcPr marL="9525" marR="9525" marT="9525" marB="0" anchor="b"/>
                </a:tc>
                <a:tc>
                  <a:txBody>
                    <a:bodyPr/>
                    <a:lstStyle/>
                    <a:p>
                      <a:pPr algn="r" rtl="0" fontAlgn="b"/>
                      <a:r>
                        <a:rPr lang="en-GB" sz="1600" b="0" i="0" u="none" strike="noStrike">
                          <a:solidFill>
                            <a:srgbClr val="000000"/>
                          </a:solidFill>
                          <a:effectLst/>
                          <a:latin typeface="Arial"/>
                        </a:rPr>
                        <a:t>-90%</a:t>
                      </a:r>
                    </a:p>
                  </a:txBody>
                  <a:tcPr marL="9525" marR="9525" marT="9525" marB="0" anchor="b"/>
                </a:tc>
              </a:tr>
              <a:tr h="370840">
                <a:tc>
                  <a:txBody>
                    <a:bodyPr/>
                    <a:lstStyle/>
                    <a:p>
                      <a:pPr algn="l" rtl="0" fontAlgn="b"/>
                      <a:r>
                        <a:rPr lang="en-GB" sz="1600" b="0" i="0" u="none" strike="noStrike">
                          <a:solidFill>
                            <a:srgbClr val="000000"/>
                          </a:solidFill>
                          <a:effectLst/>
                          <a:latin typeface="Arial"/>
                        </a:rPr>
                        <a:t>Written pay statement</a:t>
                      </a:r>
                    </a:p>
                  </a:txBody>
                  <a:tcPr marL="9525" marR="9525" marT="9525" marB="0" anchor="b"/>
                </a:tc>
                <a:tc>
                  <a:txBody>
                    <a:bodyPr/>
                    <a:lstStyle/>
                    <a:p>
                      <a:pPr algn="r" rtl="0" fontAlgn="b"/>
                      <a:r>
                        <a:rPr lang="en-GB" sz="1600" b="0" i="0" u="none" strike="noStrike">
                          <a:solidFill>
                            <a:srgbClr val="000000"/>
                          </a:solidFill>
                          <a:effectLst/>
                          <a:latin typeface="Arial"/>
                        </a:rPr>
                        <a:t>-81%</a:t>
                      </a:r>
                    </a:p>
                  </a:txBody>
                  <a:tcPr marL="9525" marR="9525" marT="9525" marB="0" anchor="b"/>
                </a:tc>
              </a:tr>
              <a:tr h="370840">
                <a:tc>
                  <a:txBody>
                    <a:bodyPr/>
                    <a:lstStyle/>
                    <a:p>
                      <a:pPr algn="l" rtl="0" fontAlgn="b"/>
                      <a:r>
                        <a:rPr lang="en-GB" sz="1600" b="0" i="0" u="none" strike="noStrike">
                          <a:solidFill>
                            <a:srgbClr val="000000"/>
                          </a:solidFill>
                          <a:effectLst/>
                          <a:latin typeface="Arial"/>
                        </a:rPr>
                        <a:t>Redundancy – failure to inform and consult</a:t>
                      </a:r>
                    </a:p>
                  </a:txBody>
                  <a:tcPr marL="9525" marR="9525" marT="9525" marB="0" anchor="b"/>
                </a:tc>
                <a:tc>
                  <a:txBody>
                    <a:bodyPr/>
                    <a:lstStyle/>
                    <a:p>
                      <a:pPr algn="r" rtl="0" fontAlgn="b"/>
                      <a:r>
                        <a:rPr lang="en-GB" sz="1600" b="0" i="0" u="none" strike="noStrike">
                          <a:solidFill>
                            <a:srgbClr val="000000"/>
                          </a:solidFill>
                          <a:effectLst/>
                          <a:latin typeface="Arial"/>
                        </a:rPr>
                        <a:t>-81%</a:t>
                      </a:r>
                    </a:p>
                  </a:txBody>
                  <a:tcPr marL="9525" marR="9525" marT="9525" marB="0" anchor="b"/>
                </a:tc>
              </a:tr>
              <a:tr h="370840">
                <a:tc>
                  <a:txBody>
                    <a:bodyPr/>
                    <a:lstStyle/>
                    <a:p>
                      <a:pPr algn="l" rtl="0" fontAlgn="b"/>
                      <a:r>
                        <a:rPr lang="en-GB" sz="1600" b="0" i="0" u="none" strike="noStrike">
                          <a:solidFill>
                            <a:srgbClr val="000000"/>
                          </a:solidFill>
                          <a:effectLst/>
                          <a:latin typeface="Arial"/>
                        </a:rPr>
                        <a:t>Transfer of an undertaking - failure to inform and consult</a:t>
                      </a:r>
                    </a:p>
                  </a:txBody>
                  <a:tcPr marL="9525" marR="9525" marT="9525" marB="0" anchor="b"/>
                </a:tc>
                <a:tc>
                  <a:txBody>
                    <a:bodyPr/>
                    <a:lstStyle/>
                    <a:p>
                      <a:pPr algn="r" rtl="0" fontAlgn="b"/>
                      <a:r>
                        <a:rPr lang="en-GB" sz="1600" b="0" i="0" u="none" strike="noStrike">
                          <a:solidFill>
                            <a:srgbClr val="000000"/>
                          </a:solidFill>
                          <a:effectLst/>
                          <a:latin typeface="Arial"/>
                        </a:rPr>
                        <a:t>-79%</a:t>
                      </a:r>
                    </a:p>
                  </a:txBody>
                  <a:tcPr marL="9525" marR="9525" marT="9525" marB="0" anchor="b"/>
                </a:tc>
              </a:tr>
              <a:tr h="370840">
                <a:tc>
                  <a:txBody>
                    <a:bodyPr/>
                    <a:lstStyle/>
                    <a:p>
                      <a:pPr algn="l" rtl="0" fontAlgn="b"/>
                      <a:r>
                        <a:rPr lang="en-GB" sz="1600" b="0" i="0" u="none" strike="noStrike">
                          <a:solidFill>
                            <a:srgbClr val="000000"/>
                          </a:solidFill>
                          <a:effectLst/>
                          <a:latin typeface="Arial"/>
                        </a:rPr>
                        <a:t>Equal pay</a:t>
                      </a:r>
                    </a:p>
                  </a:txBody>
                  <a:tcPr marL="9525" marR="9525" marT="9525" marB="0" anchor="b"/>
                </a:tc>
                <a:tc>
                  <a:txBody>
                    <a:bodyPr/>
                    <a:lstStyle/>
                    <a:p>
                      <a:pPr algn="r" rtl="0" fontAlgn="b"/>
                      <a:r>
                        <a:rPr lang="en-GB" sz="1600" b="0" i="0" u="none" strike="noStrike">
                          <a:solidFill>
                            <a:srgbClr val="000000"/>
                          </a:solidFill>
                          <a:effectLst/>
                          <a:latin typeface="Arial"/>
                        </a:rPr>
                        <a:t>-75%</a:t>
                      </a:r>
                    </a:p>
                  </a:txBody>
                  <a:tcPr marL="9525" marR="9525" marT="9525" marB="0" anchor="b"/>
                </a:tc>
              </a:tr>
              <a:tr h="370840">
                <a:tc>
                  <a:txBody>
                    <a:bodyPr/>
                    <a:lstStyle/>
                    <a:p>
                      <a:pPr algn="l" rtl="0" fontAlgn="b"/>
                      <a:r>
                        <a:rPr lang="en-GB" sz="1600" b="0" i="0" u="none" strike="noStrike">
                          <a:solidFill>
                            <a:srgbClr val="000000"/>
                          </a:solidFill>
                          <a:effectLst/>
                          <a:latin typeface="Arial"/>
                        </a:rPr>
                        <a:t>Unauthorised deductions (formerly Wages Act)</a:t>
                      </a:r>
                      <a:r>
                        <a:rPr lang="en-GB" sz="1600" b="0" i="0" u="none" strike="noStrike" baseline="30000">
                          <a:solidFill>
                            <a:srgbClr val="000000"/>
                          </a:solidFill>
                          <a:effectLst/>
                          <a:latin typeface="Arial"/>
                        </a:rPr>
                        <a:t>2</a:t>
                      </a:r>
                      <a:endParaRPr lang="en-GB" sz="1600" b="0" i="0" u="none" strike="noStrike">
                        <a:solidFill>
                          <a:srgbClr val="000000"/>
                        </a:solidFill>
                        <a:effectLst/>
                        <a:latin typeface="Arial"/>
                      </a:endParaRPr>
                    </a:p>
                  </a:txBody>
                  <a:tcPr marL="9525" marR="9525" marT="9525" marB="0" anchor="b"/>
                </a:tc>
                <a:tc>
                  <a:txBody>
                    <a:bodyPr/>
                    <a:lstStyle/>
                    <a:p>
                      <a:pPr algn="r" rtl="0" fontAlgn="b"/>
                      <a:r>
                        <a:rPr lang="en-GB" sz="1600" b="0" i="0" u="none" strike="noStrike">
                          <a:solidFill>
                            <a:srgbClr val="000000"/>
                          </a:solidFill>
                          <a:effectLst/>
                          <a:latin typeface="Arial"/>
                        </a:rPr>
                        <a:t>-74%</a:t>
                      </a:r>
                    </a:p>
                  </a:txBody>
                  <a:tcPr marL="9525" marR="9525" marT="9525" marB="0" anchor="b"/>
                </a:tc>
              </a:tr>
              <a:tr h="370840">
                <a:tc>
                  <a:txBody>
                    <a:bodyPr/>
                    <a:lstStyle/>
                    <a:p>
                      <a:pPr algn="l" rtl="0" fontAlgn="b"/>
                      <a:r>
                        <a:rPr lang="en-GB" sz="1600" b="0" i="0" u="none" strike="noStrike">
                          <a:solidFill>
                            <a:srgbClr val="000000"/>
                          </a:solidFill>
                          <a:effectLst/>
                          <a:latin typeface="Arial"/>
                        </a:rPr>
                        <a:t>Unfair dismissal </a:t>
                      </a:r>
                    </a:p>
                  </a:txBody>
                  <a:tcPr marL="9525" marR="9525" marT="9525" marB="0" anchor="b"/>
                </a:tc>
                <a:tc>
                  <a:txBody>
                    <a:bodyPr/>
                    <a:lstStyle/>
                    <a:p>
                      <a:pPr algn="r" rtl="0" fontAlgn="b"/>
                      <a:r>
                        <a:rPr lang="en-GB" sz="1600" b="0" i="0" u="none" strike="noStrike">
                          <a:solidFill>
                            <a:srgbClr val="000000"/>
                          </a:solidFill>
                          <a:effectLst/>
                          <a:latin typeface="Arial"/>
                        </a:rPr>
                        <a:t>-74%</a:t>
                      </a:r>
                    </a:p>
                  </a:txBody>
                  <a:tcPr marL="9525" marR="9525" marT="9525" marB="0" anchor="b"/>
                </a:tc>
              </a:tr>
              <a:tr h="370840">
                <a:tc>
                  <a:txBody>
                    <a:bodyPr/>
                    <a:lstStyle/>
                    <a:p>
                      <a:pPr algn="l" rtl="0" fontAlgn="b"/>
                      <a:r>
                        <a:rPr lang="en-GB" sz="1600" b="0" i="0" u="none" strike="noStrike">
                          <a:solidFill>
                            <a:srgbClr val="000000"/>
                          </a:solidFill>
                          <a:effectLst/>
                          <a:latin typeface="Arial"/>
                        </a:rPr>
                        <a:t>Written statement of terms and conditions</a:t>
                      </a:r>
                    </a:p>
                  </a:txBody>
                  <a:tcPr marL="9525" marR="9525" marT="9525" marB="0" anchor="b"/>
                </a:tc>
                <a:tc>
                  <a:txBody>
                    <a:bodyPr/>
                    <a:lstStyle/>
                    <a:p>
                      <a:pPr algn="r" rtl="0" fontAlgn="b"/>
                      <a:r>
                        <a:rPr lang="en-GB" sz="1600" b="0" i="0" u="none" strike="noStrike">
                          <a:solidFill>
                            <a:srgbClr val="000000"/>
                          </a:solidFill>
                          <a:effectLst/>
                          <a:latin typeface="Arial"/>
                        </a:rPr>
                        <a:t>-71%</a:t>
                      </a:r>
                    </a:p>
                  </a:txBody>
                  <a:tcPr marL="9525" marR="9525" marT="9525" marB="0" anchor="b"/>
                </a:tc>
              </a:tr>
              <a:tr h="370840">
                <a:tc>
                  <a:txBody>
                    <a:bodyPr/>
                    <a:lstStyle/>
                    <a:p>
                      <a:pPr algn="l" rtl="0" fontAlgn="b"/>
                      <a:r>
                        <a:rPr lang="en-GB" sz="1600" b="0" i="0" u="none" strike="noStrike">
                          <a:solidFill>
                            <a:srgbClr val="000000"/>
                          </a:solidFill>
                          <a:effectLst/>
                          <a:latin typeface="Arial"/>
                        </a:rPr>
                        <a:t>Part Time Workers Regulations</a:t>
                      </a:r>
                    </a:p>
                  </a:txBody>
                  <a:tcPr marL="9525" marR="9525" marT="9525" marB="0" anchor="b"/>
                </a:tc>
                <a:tc>
                  <a:txBody>
                    <a:bodyPr/>
                    <a:lstStyle/>
                    <a:p>
                      <a:pPr algn="r" rtl="0" fontAlgn="b"/>
                      <a:r>
                        <a:rPr lang="en-GB" sz="1600" b="0" i="0" u="none" strike="noStrike">
                          <a:solidFill>
                            <a:srgbClr val="000000"/>
                          </a:solidFill>
                          <a:effectLst/>
                          <a:latin typeface="Arial"/>
                        </a:rPr>
                        <a:t>-71%</a:t>
                      </a:r>
                    </a:p>
                  </a:txBody>
                  <a:tcPr marL="9525" marR="9525" marT="9525" marB="0" anchor="b"/>
                </a:tc>
              </a:tr>
              <a:tr h="370840">
                <a:tc>
                  <a:txBody>
                    <a:bodyPr/>
                    <a:lstStyle/>
                    <a:p>
                      <a:pPr algn="l" rtl="0" fontAlgn="b"/>
                      <a:r>
                        <a:rPr lang="en-GB" sz="1600" b="0" i="0" u="none" strike="noStrike">
                          <a:solidFill>
                            <a:srgbClr val="000000"/>
                          </a:solidFill>
                          <a:effectLst/>
                          <a:latin typeface="Arial"/>
                        </a:rPr>
                        <a:t>Breach of contract</a:t>
                      </a:r>
                    </a:p>
                  </a:txBody>
                  <a:tcPr marL="9525" marR="9525" marT="9525" marB="0" anchor="b"/>
                </a:tc>
                <a:tc>
                  <a:txBody>
                    <a:bodyPr/>
                    <a:lstStyle/>
                    <a:p>
                      <a:pPr algn="r" rtl="0" fontAlgn="b"/>
                      <a:r>
                        <a:rPr lang="en-GB" sz="1600" b="0" i="0" u="none" strike="noStrike" dirty="0">
                          <a:solidFill>
                            <a:srgbClr val="000000"/>
                          </a:solidFill>
                          <a:effectLst/>
                          <a:latin typeface="Arial"/>
                        </a:rPr>
                        <a:t>-69%</a:t>
                      </a:r>
                    </a:p>
                  </a:txBody>
                  <a:tcPr marL="9525" marR="9525" marT="9525" marB="0" anchor="b"/>
                </a:tc>
              </a:tr>
            </a:tbl>
          </a:graphicData>
        </a:graphic>
      </p:graphicFrame>
    </p:spTree>
    <p:extLst>
      <p:ext uri="{BB962C8B-B14F-4D97-AF65-F5344CB8AC3E}">
        <p14:creationId xmlns:p14="http://schemas.microsoft.com/office/powerpoint/2010/main" val="17477887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ET claims by category</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06999078"/>
              </p:ext>
            </p:extLst>
          </p:nvPr>
        </p:nvGraphicFramePr>
        <p:xfrm>
          <a:off x="323528" y="1600200"/>
          <a:ext cx="8609336" cy="5089535"/>
        </p:xfrm>
        <a:graphic>
          <a:graphicData uri="http://schemas.openxmlformats.org/drawingml/2006/table">
            <a:tbl>
              <a:tblPr firstRow="1" bandRow="1">
                <a:tableStyleId>{5C22544A-7EE6-4342-B048-85BDC9FD1C3A}</a:tableStyleId>
              </a:tblPr>
              <a:tblGrid>
                <a:gridCol w="5616624"/>
                <a:gridCol w="2992712"/>
              </a:tblGrid>
              <a:tr h="403679">
                <a:tc>
                  <a:txBody>
                    <a:bodyPr/>
                    <a:lstStyle/>
                    <a:p>
                      <a:r>
                        <a:rPr lang="en-GB" dirty="0" smtClean="0"/>
                        <a:t>Jurisdiction</a:t>
                      </a:r>
                      <a:endParaRPr lang="en-GB" dirty="0"/>
                    </a:p>
                  </a:txBody>
                  <a:tcPr marL="9525" marR="9525" marT="9525" marB="0" anchor="b"/>
                </a:tc>
                <a:tc>
                  <a:txBody>
                    <a:bodyPr/>
                    <a:lstStyle/>
                    <a:p>
                      <a:r>
                        <a:rPr lang="en-GB" dirty="0" smtClean="0"/>
                        <a:t>Change Q1 2013</a:t>
                      </a:r>
                      <a:r>
                        <a:rPr lang="en-GB" baseline="0" dirty="0" smtClean="0"/>
                        <a:t> to Q1 2014</a:t>
                      </a:r>
                      <a:endParaRPr lang="en-GB" dirty="0"/>
                    </a:p>
                  </a:txBody>
                  <a:tcPr/>
                </a:tc>
              </a:tr>
              <a:tr h="403679">
                <a:tc>
                  <a:txBody>
                    <a:bodyPr/>
                    <a:lstStyle/>
                    <a:p>
                      <a:pPr algn="l" rtl="0" fontAlgn="b"/>
                      <a:r>
                        <a:rPr lang="en-GB" sz="1600" b="0" i="0" u="none" strike="noStrike">
                          <a:solidFill>
                            <a:srgbClr val="000000"/>
                          </a:solidFill>
                          <a:effectLst/>
                          <a:latin typeface="Arial"/>
                        </a:rPr>
                        <a:t>Redundancy pay</a:t>
                      </a:r>
                    </a:p>
                  </a:txBody>
                  <a:tcPr marL="9525" marR="9525" marT="9525" marB="0" anchor="b"/>
                </a:tc>
                <a:tc>
                  <a:txBody>
                    <a:bodyPr/>
                    <a:lstStyle/>
                    <a:p>
                      <a:pPr algn="r" rtl="0" fontAlgn="b"/>
                      <a:r>
                        <a:rPr lang="en-GB" sz="1600" b="0" i="0" u="none" strike="noStrike">
                          <a:solidFill>
                            <a:srgbClr val="000000"/>
                          </a:solidFill>
                          <a:effectLst/>
                          <a:latin typeface="Arial"/>
                        </a:rPr>
                        <a:t>-68%</a:t>
                      </a:r>
                    </a:p>
                  </a:txBody>
                  <a:tcPr marL="9525" marR="9525" marT="9525" marB="0" anchor="b"/>
                </a:tc>
              </a:tr>
              <a:tr h="541234">
                <a:tc>
                  <a:txBody>
                    <a:bodyPr/>
                    <a:lstStyle/>
                    <a:p>
                      <a:pPr algn="l" rtl="0" fontAlgn="b"/>
                      <a:r>
                        <a:rPr lang="en-GB" sz="1600" b="0" i="0" u="none" strike="noStrike">
                          <a:solidFill>
                            <a:srgbClr val="000000"/>
                          </a:solidFill>
                          <a:effectLst/>
                          <a:latin typeface="Arial"/>
                        </a:rPr>
                        <a:t>Sexual Orientation discrimination</a:t>
                      </a:r>
                    </a:p>
                  </a:txBody>
                  <a:tcPr marL="9525" marR="9525" marT="9525" marB="0" anchor="b"/>
                </a:tc>
                <a:tc>
                  <a:txBody>
                    <a:bodyPr/>
                    <a:lstStyle/>
                    <a:p>
                      <a:pPr algn="r" rtl="0" fontAlgn="b"/>
                      <a:r>
                        <a:rPr lang="en-GB" sz="1600" b="0" i="0" u="none" strike="noStrike">
                          <a:solidFill>
                            <a:srgbClr val="000000"/>
                          </a:solidFill>
                          <a:effectLst/>
                          <a:latin typeface="Arial"/>
                        </a:rPr>
                        <a:t>-66%</a:t>
                      </a:r>
                    </a:p>
                  </a:txBody>
                  <a:tcPr marL="9525" marR="9525" marT="9525" marB="0" anchor="b"/>
                </a:tc>
              </a:tr>
              <a:tr h="541234">
                <a:tc>
                  <a:txBody>
                    <a:bodyPr/>
                    <a:lstStyle/>
                    <a:p>
                      <a:pPr algn="l" rtl="0" fontAlgn="b"/>
                      <a:r>
                        <a:rPr lang="en-GB" sz="1600" b="0" i="0" u="none" strike="noStrike">
                          <a:solidFill>
                            <a:srgbClr val="000000"/>
                          </a:solidFill>
                          <a:effectLst/>
                          <a:latin typeface="Arial"/>
                        </a:rPr>
                        <a:t>Religion or belief discrimination</a:t>
                      </a:r>
                    </a:p>
                  </a:txBody>
                  <a:tcPr marL="9525" marR="9525" marT="9525" marB="0" anchor="b"/>
                </a:tc>
                <a:tc>
                  <a:txBody>
                    <a:bodyPr/>
                    <a:lstStyle/>
                    <a:p>
                      <a:pPr algn="r" rtl="0" fontAlgn="b"/>
                      <a:r>
                        <a:rPr lang="en-GB" sz="1600" b="0" i="0" u="none" strike="noStrike">
                          <a:solidFill>
                            <a:srgbClr val="000000"/>
                          </a:solidFill>
                          <a:effectLst/>
                          <a:latin typeface="Arial"/>
                        </a:rPr>
                        <a:t>-64%</a:t>
                      </a:r>
                    </a:p>
                  </a:txBody>
                  <a:tcPr marL="9525" marR="9525" marT="9525" marB="0" anchor="b"/>
                </a:tc>
              </a:tr>
              <a:tr h="541234">
                <a:tc>
                  <a:txBody>
                    <a:bodyPr/>
                    <a:lstStyle/>
                    <a:p>
                      <a:pPr algn="l" rtl="0" fontAlgn="b"/>
                      <a:r>
                        <a:rPr lang="en-GB" sz="1600" b="0" i="0" u="none" strike="noStrike">
                          <a:solidFill>
                            <a:srgbClr val="000000"/>
                          </a:solidFill>
                          <a:effectLst/>
                          <a:latin typeface="Arial"/>
                        </a:rPr>
                        <a:t>Disability discrimination</a:t>
                      </a:r>
                    </a:p>
                  </a:txBody>
                  <a:tcPr marL="9525" marR="9525" marT="9525" marB="0" anchor="b"/>
                </a:tc>
                <a:tc>
                  <a:txBody>
                    <a:bodyPr/>
                    <a:lstStyle/>
                    <a:p>
                      <a:pPr algn="r" rtl="0" fontAlgn="b"/>
                      <a:r>
                        <a:rPr lang="en-GB" sz="1600" b="0" i="0" u="none" strike="noStrike">
                          <a:solidFill>
                            <a:srgbClr val="000000"/>
                          </a:solidFill>
                          <a:effectLst/>
                          <a:latin typeface="Arial"/>
                        </a:rPr>
                        <a:t>-63%</a:t>
                      </a:r>
                    </a:p>
                  </a:txBody>
                  <a:tcPr marL="9525" marR="9525" marT="9525" marB="0" anchor="b"/>
                </a:tc>
              </a:tr>
              <a:tr h="403679">
                <a:tc>
                  <a:txBody>
                    <a:bodyPr/>
                    <a:lstStyle/>
                    <a:p>
                      <a:pPr algn="l" rtl="0" fontAlgn="b"/>
                      <a:r>
                        <a:rPr lang="en-GB" sz="1600" b="0" i="0" u="none" strike="noStrike">
                          <a:solidFill>
                            <a:srgbClr val="000000"/>
                          </a:solidFill>
                          <a:effectLst/>
                          <a:latin typeface="Arial"/>
                        </a:rPr>
                        <a:t>Written statement of reasons for dismissal</a:t>
                      </a:r>
                    </a:p>
                  </a:txBody>
                  <a:tcPr marL="9525" marR="9525" marT="9525" marB="0" anchor="b"/>
                </a:tc>
                <a:tc>
                  <a:txBody>
                    <a:bodyPr/>
                    <a:lstStyle/>
                    <a:p>
                      <a:pPr algn="r" rtl="0" fontAlgn="b"/>
                      <a:r>
                        <a:rPr lang="en-GB" sz="1600" b="0" i="0" u="none" strike="noStrike">
                          <a:solidFill>
                            <a:srgbClr val="000000"/>
                          </a:solidFill>
                          <a:effectLst/>
                          <a:latin typeface="Arial"/>
                        </a:rPr>
                        <a:t>-62%</a:t>
                      </a:r>
                    </a:p>
                  </a:txBody>
                  <a:tcPr marL="9525" marR="9525" marT="9525" marB="0" anchor="b"/>
                </a:tc>
              </a:tr>
              <a:tr h="403679">
                <a:tc>
                  <a:txBody>
                    <a:bodyPr/>
                    <a:lstStyle/>
                    <a:p>
                      <a:pPr algn="l" rtl="0" fontAlgn="b"/>
                      <a:r>
                        <a:rPr lang="en-GB" sz="1600" b="0" i="0" u="none" strike="noStrike">
                          <a:solidFill>
                            <a:srgbClr val="000000"/>
                          </a:solidFill>
                          <a:effectLst/>
                          <a:latin typeface="Arial"/>
                        </a:rPr>
                        <a:t>Race discrimination</a:t>
                      </a:r>
                    </a:p>
                  </a:txBody>
                  <a:tcPr marL="9525" marR="9525" marT="9525" marB="0" anchor="b"/>
                </a:tc>
                <a:tc>
                  <a:txBody>
                    <a:bodyPr/>
                    <a:lstStyle/>
                    <a:p>
                      <a:pPr algn="r" rtl="0" fontAlgn="b"/>
                      <a:r>
                        <a:rPr lang="en-GB" sz="1600" b="0" i="0" u="none" strike="noStrike">
                          <a:solidFill>
                            <a:srgbClr val="000000"/>
                          </a:solidFill>
                          <a:effectLst/>
                          <a:latin typeface="Arial"/>
                        </a:rPr>
                        <a:t>-61%</a:t>
                      </a:r>
                    </a:p>
                  </a:txBody>
                  <a:tcPr marL="9525" marR="9525" marT="9525" marB="0" anchor="b"/>
                </a:tc>
              </a:tr>
              <a:tr h="403679">
                <a:tc>
                  <a:txBody>
                    <a:bodyPr/>
                    <a:lstStyle/>
                    <a:p>
                      <a:pPr algn="l" rtl="0" fontAlgn="b"/>
                      <a:r>
                        <a:rPr lang="en-GB" sz="1600" b="0" i="0" u="none" strike="noStrike">
                          <a:solidFill>
                            <a:srgbClr val="000000"/>
                          </a:solidFill>
                          <a:effectLst/>
                          <a:latin typeface="Arial"/>
                        </a:rPr>
                        <a:t>National minimum wage</a:t>
                      </a:r>
                    </a:p>
                  </a:txBody>
                  <a:tcPr marL="9525" marR="9525" marT="9525" marB="0" anchor="b"/>
                </a:tc>
                <a:tc>
                  <a:txBody>
                    <a:bodyPr/>
                    <a:lstStyle/>
                    <a:p>
                      <a:pPr algn="r" rtl="0" fontAlgn="b"/>
                      <a:r>
                        <a:rPr lang="en-GB" sz="1600" b="0" i="0" u="none" strike="noStrike">
                          <a:solidFill>
                            <a:srgbClr val="000000"/>
                          </a:solidFill>
                          <a:effectLst/>
                          <a:latin typeface="Arial"/>
                        </a:rPr>
                        <a:t>-58%</a:t>
                      </a:r>
                    </a:p>
                  </a:txBody>
                  <a:tcPr marL="9525" marR="9525" marT="9525" marB="0" anchor="b"/>
                </a:tc>
              </a:tr>
              <a:tr h="403679">
                <a:tc>
                  <a:txBody>
                    <a:bodyPr/>
                    <a:lstStyle/>
                    <a:p>
                      <a:pPr algn="l" rtl="0" fontAlgn="b"/>
                      <a:r>
                        <a:rPr lang="en-GB" sz="1600" b="0" i="0" u="none" strike="noStrike">
                          <a:solidFill>
                            <a:srgbClr val="000000"/>
                          </a:solidFill>
                          <a:effectLst/>
                          <a:latin typeface="Arial"/>
                        </a:rPr>
                        <a:t>Suffer a detriment / unfair dismissal - pregnancy</a:t>
                      </a:r>
                      <a:r>
                        <a:rPr lang="en-GB" sz="1600" b="0" i="0" u="none" strike="noStrike" baseline="30000">
                          <a:solidFill>
                            <a:srgbClr val="000000"/>
                          </a:solidFill>
                          <a:effectLst/>
                          <a:latin typeface="Arial"/>
                        </a:rPr>
                        <a:t>4</a:t>
                      </a:r>
                      <a:endParaRPr lang="en-GB" sz="1600" b="0" i="0" u="none" strike="noStrike">
                        <a:solidFill>
                          <a:srgbClr val="000000"/>
                        </a:solidFill>
                        <a:effectLst/>
                        <a:latin typeface="Arial"/>
                      </a:endParaRPr>
                    </a:p>
                  </a:txBody>
                  <a:tcPr marL="9525" marR="9525" marT="9525" marB="0" anchor="b"/>
                </a:tc>
                <a:tc>
                  <a:txBody>
                    <a:bodyPr/>
                    <a:lstStyle/>
                    <a:p>
                      <a:pPr algn="r" rtl="0" fontAlgn="b"/>
                      <a:r>
                        <a:rPr lang="en-GB" sz="1600" b="0" i="0" u="none" strike="noStrike">
                          <a:solidFill>
                            <a:srgbClr val="000000"/>
                          </a:solidFill>
                          <a:effectLst/>
                          <a:latin typeface="Arial"/>
                        </a:rPr>
                        <a:t>-46%</a:t>
                      </a:r>
                    </a:p>
                  </a:txBody>
                  <a:tcPr marL="9525" marR="9525" marT="9525" marB="0" anchor="b"/>
                </a:tc>
              </a:tr>
              <a:tr h="403679">
                <a:tc>
                  <a:txBody>
                    <a:bodyPr/>
                    <a:lstStyle/>
                    <a:p>
                      <a:pPr algn="l" rtl="0" fontAlgn="b"/>
                      <a:r>
                        <a:rPr lang="en-GB" sz="1600" b="0" i="0" u="none" strike="noStrike">
                          <a:solidFill>
                            <a:srgbClr val="000000"/>
                          </a:solidFill>
                          <a:effectLst/>
                          <a:latin typeface="Arial"/>
                        </a:rPr>
                        <a:t>Age Discrimination</a:t>
                      </a:r>
                    </a:p>
                  </a:txBody>
                  <a:tcPr marL="9525" marR="9525" marT="9525" marB="0" anchor="b"/>
                </a:tc>
                <a:tc>
                  <a:txBody>
                    <a:bodyPr/>
                    <a:lstStyle/>
                    <a:p>
                      <a:pPr algn="r" rtl="0" fontAlgn="b"/>
                      <a:r>
                        <a:rPr lang="en-GB" sz="1600" b="0" i="0" u="none" strike="noStrike">
                          <a:solidFill>
                            <a:srgbClr val="000000"/>
                          </a:solidFill>
                          <a:effectLst/>
                          <a:latin typeface="Arial"/>
                        </a:rPr>
                        <a:t>-37%</a:t>
                      </a:r>
                    </a:p>
                  </a:txBody>
                  <a:tcPr marL="9525" marR="9525" marT="9525" marB="0" anchor="b"/>
                </a:tc>
              </a:tr>
              <a:tr h="403679">
                <a:tc>
                  <a:txBody>
                    <a:bodyPr/>
                    <a:lstStyle/>
                    <a:p>
                      <a:pPr algn="l" rtl="0" fontAlgn="b"/>
                      <a:r>
                        <a:rPr lang="en-GB" sz="1600" b="0" i="0" u="none" strike="noStrike">
                          <a:solidFill>
                            <a:srgbClr val="000000"/>
                          </a:solidFill>
                          <a:effectLst/>
                          <a:latin typeface="Arial"/>
                        </a:rPr>
                        <a:t>Others</a:t>
                      </a:r>
                    </a:p>
                  </a:txBody>
                  <a:tcPr marL="9525" marR="9525" marT="9525" marB="0" anchor="b"/>
                </a:tc>
                <a:tc>
                  <a:txBody>
                    <a:bodyPr/>
                    <a:lstStyle/>
                    <a:p>
                      <a:pPr algn="r" rtl="0" fontAlgn="b"/>
                      <a:r>
                        <a:rPr lang="en-GB" sz="1600" b="0" i="0" u="none" strike="noStrike" dirty="0">
                          <a:solidFill>
                            <a:srgbClr val="000000"/>
                          </a:solidFill>
                          <a:effectLst/>
                          <a:latin typeface="Arial"/>
                        </a:rPr>
                        <a:t>9%</a:t>
                      </a:r>
                    </a:p>
                  </a:txBody>
                  <a:tcPr marL="9525" marR="9525" marT="9525" marB="0" anchor="b"/>
                </a:tc>
              </a:tr>
            </a:tbl>
          </a:graphicData>
        </a:graphic>
      </p:graphicFrame>
    </p:spTree>
    <p:extLst>
      <p:ext uri="{BB962C8B-B14F-4D97-AF65-F5344CB8AC3E}">
        <p14:creationId xmlns:p14="http://schemas.microsoft.com/office/powerpoint/2010/main" val="55065790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6" name="Oval Callout 5"/>
          <p:cNvSpPr/>
          <p:nvPr/>
        </p:nvSpPr>
        <p:spPr>
          <a:xfrm>
            <a:off x="323528" y="620688"/>
            <a:ext cx="8208912" cy="504056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…in </a:t>
            </a:r>
            <a:r>
              <a:rPr lang="en-GB" dirty="0"/>
              <a:t>regard to the fees, I think we’re always very conscientious of any outcome that we’re delivering that could potentially lead to tribunal is that we are doing the right thing, so I don’t think we can go, oh great, you know, </a:t>
            </a:r>
            <a:r>
              <a:rPr lang="en-GB" dirty="0" smtClean="0"/>
              <a:t>[fees are] </a:t>
            </a:r>
            <a:r>
              <a:rPr lang="en-GB" dirty="0"/>
              <a:t>definitely going to lessen </a:t>
            </a:r>
            <a:r>
              <a:rPr lang="en-GB" dirty="0" smtClean="0"/>
              <a:t>it  […] All </a:t>
            </a:r>
            <a:r>
              <a:rPr lang="en-GB" dirty="0"/>
              <a:t>of us would be very keen to avoid being in a tribunal situation and in order to do that, you have to do your job properly and treat everything fairly and just make sure that the decision at the end of the day is the right one, the legal one and the ethical one. </a:t>
            </a:r>
            <a:r>
              <a:rPr lang="en-GB" dirty="0" smtClean="0"/>
              <a:t>  </a:t>
            </a:r>
            <a:endParaRPr lang="en-GB" dirty="0"/>
          </a:p>
          <a:p>
            <a:pPr algn="ctr"/>
            <a:r>
              <a:rPr lang="en-GB" dirty="0" smtClean="0"/>
              <a:t>(HR Manager: Hotel Chain)</a:t>
            </a:r>
            <a:endParaRPr lang="en-GB" dirty="0"/>
          </a:p>
        </p:txBody>
      </p:sp>
    </p:spTree>
    <p:extLst>
      <p:ext uri="{BB962C8B-B14F-4D97-AF65-F5344CB8AC3E}">
        <p14:creationId xmlns:p14="http://schemas.microsoft.com/office/powerpoint/2010/main" val="3406421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3587884"/>
          </a:xfrm>
        </p:spPr>
        <p:txBody>
          <a:bodyPr/>
          <a:lstStyle/>
          <a:p>
            <a:r>
              <a:rPr lang="en-GB" altLang="zh-CN" sz="2800" dirty="0" smtClean="0"/>
              <a:t>HR as a ‘profession’ needs some attribute of non-substitutability</a:t>
            </a:r>
          </a:p>
          <a:p>
            <a:r>
              <a:rPr lang="en-GB" altLang="zh-CN" sz="2800" dirty="0" smtClean="0"/>
              <a:t>The ‘strategic business partner’ role may be exaggerated</a:t>
            </a:r>
          </a:p>
          <a:p>
            <a:r>
              <a:rPr lang="en-GB" altLang="zh-CN" sz="2800" dirty="0" smtClean="0"/>
              <a:t>And so may its reputation as ‘corporate manipulator’</a:t>
            </a:r>
          </a:p>
          <a:p>
            <a:r>
              <a:rPr lang="en-GB" altLang="zh-CN" sz="2800" dirty="0" smtClean="0"/>
              <a:t>Is its ‘non-substitutable’ role that of conflict management?</a:t>
            </a:r>
          </a:p>
          <a:p>
            <a:r>
              <a:rPr lang="en-GB" altLang="zh-CN" sz="2800" dirty="0" smtClean="0"/>
              <a:t>Is this role understated in ‘official circles’?</a:t>
            </a:r>
          </a:p>
          <a:p>
            <a:pPr lvl="2"/>
            <a:r>
              <a:rPr lang="en-GB" altLang="zh-CN" sz="2400" dirty="0" smtClean="0"/>
              <a:t>‘too negative’ ‘too reactive’</a:t>
            </a:r>
          </a:p>
          <a:p>
            <a:pPr lvl="2"/>
            <a:r>
              <a:rPr lang="en-GB" altLang="zh-CN" sz="2400" dirty="0" smtClean="0"/>
              <a:t>In place of HR? </a:t>
            </a:r>
          </a:p>
          <a:p>
            <a:pPr lvl="1"/>
            <a:endParaRPr lang="en-GB" altLang="zh-CN" sz="2800" dirty="0" smtClean="0"/>
          </a:p>
          <a:p>
            <a:endParaRPr lang="en-GB" altLang="zh-CN" sz="2800" dirty="0" smtClean="0"/>
          </a:p>
          <a:p>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Conclusion</a:t>
            </a:r>
            <a:endParaRPr lang="en-GB" sz="3600" b="1" dirty="0">
              <a:solidFill>
                <a:schemeClr val="tx1"/>
              </a:solidFill>
            </a:endParaRPr>
          </a:p>
        </p:txBody>
      </p:sp>
    </p:spTree>
    <p:extLst>
      <p:ext uri="{BB962C8B-B14F-4D97-AF65-F5344CB8AC3E}">
        <p14:creationId xmlns:p14="http://schemas.microsoft.com/office/powerpoint/2010/main" val="423827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899592" y="620688"/>
            <a:ext cx="7272808" cy="53285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7336202"/>
              </p:ext>
            </p:extLst>
          </p:nvPr>
        </p:nvGraphicFramePr>
        <p:xfrm>
          <a:off x="1943708" y="1340768"/>
          <a:ext cx="5184576" cy="4145280"/>
        </p:xfrm>
        <a:graphic>
          <a:graphicData uri="http://schemas.openxmlformats.org/drawingml/2006/table">
            <a:tbl>
              <a:tblPr firstRow="1" firstCol="1" bandRow="1">
                <a:tableStyleId>{5C22544A-7EE6-4342-B048-85BDC9FD1C3A}</a:tableStyleId>
              </a:tblPr>
              <a:tblGrid>
                <a:gridCol w="5184576"/>
              </a:tblGrid>
              <a:tr h="3647668">
                <a:tc>
                  <a:txBody>
                    <a:bodyPr/>
                    <a:lstStyle/>
                    <a:p>
                      <a:pPr>
                        <a:spcAft>
                          <a:spcPts val="0"/>
                        </a:spcAft>
                      </a:pPr>
                      <a:r>
                        <a:rPr lang="en-GB" sz="1600" dirty="0" smtClean="0">
                          <a:effectLst/>
                        </a:rPr>
                        <a:t>The principal </a:t>
                      </a:r>
                      <a:r>
                        <a:rPr lang="en-GB" sz="1600" dirty="0">
                          <a:effectLst/>
                        </a:rPr>
                        <a:t>role of HR and its prime area of specialist knowledge is to help managers manage better with a professional responsibility to ensure that all people within the ambit of their employment are treated </a:t>
                      </a:r>
                      <a:r>
                        <a:rPr lang="en-GB" sz="1600" dirty="0" smtClean="0">
                          <a:effectLst/>
                        </a:rPr>
                        <a:t>properly. Where </a:t>
                      </a:r>
                      <a:r>
                        <a:rPr lang="en-GB" sz="1600" dirty="0">
                          <a:effectLst/>
                        </a:rPr>
                        <a:t>were HR in North Staffs Hospital trust? In the banks?  </a:t>
                      </a:r>
                    </a:p>
                    <a:p>
                      <a:pPr>
                        <a:spcAft>
                          <a:spcPts val="0"/>
                        </a:spcAft>
                      </a:pPr>
                      <a:r>
                        <a:rPr lang="en-GB" sz="1600" dirty="0">
                          <a:effectLst/>
                        </a:rPr>
                        <a:t> </a:t>
                      </a:r>
                    </a:p>
                    <a:p>
                      <a:pPr>
                        <a:spcAft>
                          <a:spcPts val="0"/>
                        </a:spcAft>
                      </a:pPr>
                      <a:r>
                        <a:rPr lang="en-GB" sz="1600" dirty="0">
                          <a:effectLst/>
                        </a:rPr>
                        <a:t>In 30 years plus of working in HR/Personnel I have been continually depressed by the low calibre of HR people and their lack of understanding of management </a:t>
                      </a:r>
                      <a:r>
                        <a:rPr lang="en-GB" sz="1600" dirty="0" smtClean="0">
                          <a:effectLst/>
                        </a:rPr>
                        <a:t>[…] </a:t>
                      </a:r>
                      <a:r>
                        <a:rPr lang="en-GB" sz="1600" dirty="0">
                          <a:effectLst/>
                        </a:rPr>
                        <a:t>In one of my </a:t>
                      </a:r>
                      <a:r>
                        <a:rPr lang="en-GB" sz="1600" dirty="0" smtClean="0">
                          <a:effectLst/>
                        </a:rPr>
                        <a:t>interim </a:t>
                      </a:r>
                      <a:r>
                        <a:rPr lang="en-GB" sz="1600" dirty="0">
                          <a:effectLst/>
                        </a:rPr>
                        <a:t>assignments I went to the office of a senior manager who expressed some surprise at seeing me because I was the first HR person he had seen there in 4 years since joining the organisation. You cannot help managers manage by sitting in your office.</a:t>
                      </a:r>
                    </a:p>
                    <a:p>
                      <a:pPr>
                        <a:spcAft>
                          <a:spcPts val="0"/>
                        </a:spcAft>
                      </a:pPr>
                      <a:r>
                        <a:rPr lang="en-GB" sz="1600" dirty="0">
                          <a:effectLst/>
                        </a:rPr>
                        <a:t> </a:t>
                      </a:r>
                      <a:endParaRPr lang="en-GB" sz="1600" dirty="0">
                        <a:solidFill>
                          <a:srgbClr val="000000"/>
                        </a:solidFill>
                        <a:effectLst/>
                        <a:latin typeface="Times New Roman"/>
                        <a:ea typeface="SimSun"/>
                      </a:endParaRPr>
                    </a:p>
                  </a:txBody>
                  <a:tcPr marL="68580" marR="68580" marT="0" marB="0">
                    <a:noFill/>
                  </a:tcPr>
                </a:tc>
              </a:tr>
            </a:tbl>
          </a:graphicData>
        </a:graphic>
      </p:graphicFrame>
    </p:spTree>
    <p:extLst>
      <p:ext uri="{BB962C8B-B14F-4D97-AF65-F5344CB8AC3E}">
        <p14:creationId xmlns:p14="http://schemas.microsoft.com/office/powerpoint/2010/main" val="4200834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3587884"/>
          </a:xfrm>
        </p:spPr>
        <p:txBody>
          <a:bodyPr/>
          <a:lstStyle/>
          <a:p>
            <a:r>
              <a:rPr lang="en-GB" altLang="zh-CN" sz="2800" dirty="0" smtClean="0"/>
              <a:t>The ‘reactive’ ‘firefighting’ role of HR is unwisely disregarded in the clamour to achieve strategic role</a:t>
            </a:r>
          </a:p>
          <a:p>
            <a:r>
              <a:rPr lang="en-GB" altLang="zh-CN" sz="2800" dirty="0" smtClean="0"/>
              <a:t>Is a ‘lack of metrics’ on this role the problem? (see </a:t>
            </a:r>
            <a:r>
              <a:rPr lang="en-GB" altLang="zh-CN" sz="2800" dirty="0" err="1" smtClean="0"/>
              <a:t>Marchington</a:t>
            </a:r>
            <a:r>
              <a:rPr lang="en-GB" altLang="zh-CN" sz="2800" dirty="0" smtClean="0"/>
              <a:t>, 2015)</a:t>
            </a:r>
          </a:p>
          <a:p>
            <a:r>
              <a:rPr lang="en-GB" altLang="zh-CN" sz="2800" dirty="0" smtClean="0"/>
              <a:t>Is this missed for new entrants to the profession?</a:t>
            </a:r>
          </a:p>
          <a:p>
            <a:r>
              <a:rPr lang="en-GB" altLang="zh-CN" sz="2800" dirty="0" smtClean="0"/>
              <a:t>Is it understated in CIPD professional standards?</a:t>
            </a:r>
          </a:p>
          <a:p>
            <a:pPr lvl="1"/>
            <a:endParaRPr lang="en-GB" altLang="zh-CN" sz="2800" dirty="0" smtClean="0"/>
          </a:p>
          <a:p>
            <a:endParaRPr lang="en-GB" altLang="zh-CN" sz="2800" dirty="0" smtClean="0"/>
          </a:p>
          <a:p>
            <a:endParaRPr lang="en-GB" altLang="zh-CN" sz="24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Implications</a:t>
            </a:r>
            <a:endParaRPr lang="en-GB" sz="3600" b="1" dirty="0">
              <a:solidFill>
                <a:schemeClr val="tx1"/>
              </a:solidFill>
            </a:endParaRPr>
          </a:p>
        </p:txBody>
      </p:sp>
    </p:spTree>
    <p:extLst>
      <p:ext uri="{BB962C8B-B14F-4D97-AF65-F5344CB8AC3E}">
        <p14:creationId xmlns:p14="http://schemas.microsoft.com/office/powerpoint/2010/main" val="2537707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412776"/>
            <a:ext cx="8686800" cy="4824536"/>
          </a:xfrm>
        </p:spPr>
        <p:txBody>
          <a:bodyPr/>
          <a:lstStyle/>
          <a:p>
            <a:pPr marL="346075" lvl="1" indent="0">
              <a:buNone/>
            </a:pPr>
            <a:r>
              <a:rPr lang="en-GB" altLang="zh-CN" sz="1400" dirty="0" err="1" smtClean="0"/>
              <a:t>Braverman</a:t>
            </a:r>
            <a:r>
              <a:rPr lang="en-GB" altLang="zh-CN" sz="1400" dirty="0" smtClean="0"/>
              <a:t>, H. (1974) </a:t>
            </a:r>
            <a:r>
              <a:rPr lang="en-GB" altLang="zh-CN" sz="1400" dirty="0" err="1" smtClean="0"/>
              <a:t>Labor</a:t>
            </a:r>
            <a:r>
              <a:rPr lang="en-GB" altLang="zh-CN" sz="1400" dirty="0" smtClean="0"/>
              <a:t> and Monopoly Capital</a:t>
            </a:r>
          </a:p>
          <a:p>
            <a:pPr marL="346075" lvl="1" indent="0">
              <a:buNone/>
            </a:pPr>
            <a:r>
              <a:rPr lang="en-GB" altLang="zh-CN" sz="1400" dirty="0" smtClean="0"/>
              <a:t>Dent and Whitehead (2003) Introduction, in </a:t>
            </a:r>
            <a:r>
              <a:rPr lang="en-US" sz="1400" i="1" dirty="0"/>
              <a:t>Managing Professional Identities: Knowledge, Performativity and the ‘New’ </a:t>
            </a:r>
            <a:r>
              <a:rPr lang="en-US" sz="1400" i="1" dirty="0" smtClean="0"/>
              <a:t>Professional</a:t>
            </a:r>
            <a:r>
              <a:rPr lang="en-US" sz="1400" dirty="0" smtClean="0"/>
              <a:t>. </a:t>
            </a:r>
            <a:endParaRPr lang="en-GB" sz="1400" dirty="0"/>
          </a:p>
          <a:p>
            <a:pPr marL="346075" lvl="1" indent="0">
              <a:buNone/>
            </a:pPr>
            <a:r>
              <a:rPr lang="en-GB" sz="1400" dirty="0" err="1" smtClean="0"/>
              <a:t>Evetts</a:t>
            </a:r>
            <a:r>
              <a:rPr lang="en-GB" sz="1400" dirty="0"/>
              <a:t>, J. (2013) Professionalism: value and ideology. </a:t>
            </a:r>
            <a:r>
              <a:rPr lang="en-GB" sz="1400" i="1" dirty="0"/>
              <a:t>Current Sociology</a:t>
            </a:r>
            <a:r>
              <a:rPr lang="en-GB" sz="1400" dirty="0"/>
              <a:t>, 61(5–6): 778–796.</a:t>
            </a:r>
            <a:endParaRPr lang="en-GB" altLang="zh-CN" sz="1400" dirty="0" smtClean="0"/>
          </a:p>
          <a:p>
            <a:pPr marL="346075" lvl="1" indent="0">
              <a:buNone/>
            </a:pPr>
            <a:r>
              <a:rPr lang="en-GB" altLang="zh-CN" sz="1400" dirty="0" smtClean="0"/>
              <a:t>Gamwell, S., Roper, I. and Higgins, P. (2015) ILPC Conference, Athens</a:t>
            </a:r>
          </a:p>
          <a:p>
            <a:pPr marL="346075" lvl="1" indent="0">
              <a:buNone/>
            </a:pPr>
            <a:r>
              <a:rPr lang="en-GB" altLang="zh-CN" sz="1400" dirty="0" err="1" smtClean="0"/>
              <a:t>Legge</a:t>
            </a:r>
            <a:r>
              <a:rPr lang="en-GB" altLang="zh-CN" sz="1400" dirty="0" smtClean="0"/>
              <a:t>, K. (1978)</a:t>
            </a:r>
            <a:r>
              <a:rPr lang="en-GB" sz="1400" i="1" dirty="0"/>
              <a:t> Power, Innovation and Problem Solving in Personnel Management</a:t>
            </a:r>
            <a:r>
              <a:rPr lang="en-GB" sz="1400" dirty="0" smtClean="0"/>
              <a:t>.</a:t>
            </a:r>
            <a:endParaRPr lang="en-GB" altLang="zh-CN" sz="1400" dirty="0" smtClean="0"/>
          </a:p>
          <a:p>
            <a:pPr marL="346075" lvl="1" indent="0">
              <a:buNone/>
            </a:pPr>
            <a:r>
              <a:rPr lang="en-GB" altLang="zh-CN" sz="1400" dirty="0" err="1"/>
              <a:t>Legge</a:t>
            </a:r>
            <a:r>
              <a:rPr lang="en-GB" altLang="zh-CN" sz="1400" dirty="0"/>
              <a:t>, K. </a:t>
            </a:r>
            <a:r>
              <a:rPr lang="en-GB" altLang="zh-CN" sz="1400" dirty="0" smtClean="0"/>
              <a:t>(2005)</a:t>
            </a:r>
            <a:r>
              <a:rPr lang="en-GB" sz="1400" i="1" dirty="0"/>
              <a:t> Human Resource Management. </a:t>
            </a:r>
            <a:r>
              <a:rPr lang="en-GB" sz="1400" i="1" dirty="0" err="1"/>
              <a:t>Rhetorics</a:t>
            </a:r>
            <a:r>
              <a:rPr lang="en-GB" sz="1400" i="1" dirty="0"/>
              <a:t> and </a:t>
            </a:r>
            <a:r>
              <a:rPr lang="en-GB" sz="1400" i="1" dirty="0" smtClean="0"/>
              <a:t>Reality</a:t>
            </a:r>
            <a:endParaRPr lang="en-GB" sz="1400" dirty="0"/>
          </a:p>
          <a:p>
            <a:pPr marL="346075" lvl="1" indent="0">
              <a:buNone/>
            </a:pPr>
            <a:r>
              <a:rPr lang="en-GB" altLang="zh-CN" sz="1400" dirty="0" smtClean="0"/>
              <a:t>Keegan, A. and </a:t>
            </a:r>
            <a:r>
              <a:rPr lang="en-GB" altLang="zh-CN" sz="1400" dirty="0"/>
              <a:t>F</a:t>
            </a:r>
            <a:r>
              <a:rPr lang="en-GB" altLang="zh-CN" sz="1400" dirty="0" smtClean="0"/>
              <a:t>rancis, H. (2015 “Practitioner talk: the changing </a:t>
            </a:r>
            <a:r>
              <a:rPr lang="en-GB" altLang="zh-CN" sz="1400" dirty="0" err="1" smtClean="0"/>
              <a:t>textscape</a:t>
            </a:r>
            <a:r>
              <a:rPr lang="en-GB" altLang="zh-CN" sz="1400" dirty="0" smtClean="0"/>
              <a:t> of HRM and emergence of HR business partnership” </a:t>
            </a:r>
            <a:r>
              <a:rPr lang="en-GB" altLang="zh-CN" sz="1400" i="1" dirty="0" smtClean="0"/>
              <a:t>International Journal of Human Resource Management</a:t>
            </a:r>
            <a:r>
              <a:rPr lang="en-GB" altLang="zh-CN" sz="1400" dirty="0" smtClean="0"/>
              <a:t>, 21,6: 873-898</a:t>
            </a:r>
          </a:p>
          <a:p>
            <a:pPr marL="346075" lvl="1" indent="0">
              <a:buNone/>
            </a:pPr>
            <a:r>
              <a:rPr lang="en-GB" altLang="zh-CN" sz="1400" dirty="0"/>
              <a:t>Kline, Roper and Higgins, </a:t>
            </a:r>
            <a:r>
              <a:rPr lang="en-GB" altLang="zh-CN" sz="1400" dirty="0" smtClean="0"/>
              <a:t>(2013) WES Conference, </a:t>
            </a:r>
            <a:r>
              <a:rPr lang="en-GB" altLang="zh-CN" sz="1400" dirty="0"/>
              <a:t>W</a:t>
            </a:r>
            <a:r>
              <a:rPr lang="en-GB" altLang="zh-CN" sz="1400" dirty="0" smtClean="0"/>
              <a:t>arwick</a:t>
            </a:r>
            <a:endParaRPr lang="en-GB" sz="1400" dirty="0" smtClean="0">
              <a:latin typeface="Arial" charset="0"/>
            </a:endParaRPr>
          </a:p>
          <a:p>
            <a:pPr marL="346075" lvl="1" indent="0">
              <a:buNone/>
            </a:pPr>
            <a:r>
              <a:rPr lang="en-GB" sz="1400" dirty="0" err="1" smtClean="0">
                <a:latin typeface="Arial" charset="0"/>
              </a:rPr>
              <a:t>Kochan</a:t>
            </a:r>
            <a:r>
              <a:rPr lang="en-GB" sz="1400" dirty="0" smtClean="0">
                <a:latin typeface="Arial" charset="0"/>
              </a:rPr>
              <a:t>, </a:t>
            </a:r>
            <a:r>
              <a:rPr lang="en-US" sz="1400" dirty="0"/>
              <a:t>(2007). Social legitimacy of the HRM profession: A US perspective. </a:t>
            </a:r>
            <a:r>
              <a:rPr lang="en-GB" sz="1400" dirty="0"/>
              <a:t>In Boxall</a:t>
            </a:r>
            <a:r>
              <a:rPr lang="en-GB" sz="1400"/>
              <a:t>, </a:t>
            </a:r>
            <a:r>
              <a:rPr lang="en-GB" sz="1400" smtClean="0"/>
              <a:t>et al </a:t>
            </a:r>
            <a:r>
              <a:rPr lang="en-GB" sz="1400" dirty="0"/>
              <a:t>(</a:t>
            </a:r>
            <a:r>
              <a:rPr lang="en-GB" sz="1400" dirty="0" err="1"/>
              <a:t>eds</a:t>
            </a:r>
            <a:r>
              <a:rPr lang="en-GB" sz="1400" dirty="0"/>
              <a:t>), </a:t>
            </a:r>
            <a:r>
              <a:rPr lang="en-GB" sz="1400" i="1" dirty="0"/>
              <a:t>The Oxford Handbook of Human Resource Management</a:t>
            </a:r>
            <a:r>
              <a:rPr lang="en-GB" sz="1400" dirty="0" smtClean="0"/>
              <a:t>.</a:t>
            </a:r>
            <a:endParaRPr lang="en-GB" sz="1400" dirty="0"/>
          </a:p>
          <a:p>
            <a:pPr marL="346075" lvl="1" indent="0">
              <a:buNone/>
            </a:pPr>
            <a:r>
              <a:rPr lang="en-GB" altLang="zh-CN" sz="1400" dirty="0" err="1" smtClean="0"/>
              <a:t>Marchington</a:t>
            </a:r>
            <a:r>
              <a:rPr lang="en-GB" altLang="zh-CN" sz="1400" dirty="0" smtClean="0"/>
              <a:t>, M. </a:t>
            </a:r>
            <a:r>
              <a:rPr lang="en-GB" altLang="zh-CN" sz="1400" dirty="0"/>
              <a:t>(</a:t>
            </a:r>
            <a:r>
              <a:rPr lang="en-GB" altLang="zh-CN" sz="1400" dirty="0" smtClean="0"/>
              <a:t>2015)</a:t>
            </a:r>
            <a:r>
              <a:rPr lang="en-US" sz="1400" dirty="0"/>
              <a:t> Human resource management (HRM): too busy looking up to see where it is going longer term? Human Resource Management Review.</a:t>
            </a:r>
            <a:endParaRPr lang="en-GB" altLang="zh-CN" sz="1400" dirty="0"/>
          </a:p>
          <a:p>
            <a:pPr marL="346075" lvl="1" indent="0">
              <a:buNone/>
            </a:pPr>
            <a:r>
              <a:rPr lang="en-GB" altLang="zh-CN" sz="1400" dirty="0"/>
              <a:t>Roper, I., Higgins, P. and Gamwell, S. (2016) </a:t>
            </a:r>
            <a:r>
              <a:rPr lang="en-GB" sz="1400" dirty="0"/>
              <a:t>HRM as an emerging new managerial profession (in) Wilkinson et al (</a:t>
            </a:r>
            <a:r>
              <a:rPr lang="en-GB" sz="1400" dirty="0" err="1"/>
              <a:t>eds</a:t>
            </a:r>
            <a:r>
              <a:rPr lang="en-GB" sz="1400" dirty="0"/>
              <a:t>) Perspectives on Contemporary Professional Work</a:t>
            </a:r>
          </a:p>
          <a:p>
            <a:pPr marL="346075" lvl="1" indent="0">
              <a:buNone/>
            </a:pPr>
            <a:r>
              <a:rPr lang="en-GB" sz="1400" dirty="0" err="1"/>
              <a:t>Švarc</a:t>
            </a:r>
            <a:r>
              <a:rPr lang="en-GB" sz="1400" dirty="0"/>
              <a:t> (2015) The knowledge worker is dead: what about the professions? Current Sociology DOI 10.1177/0011392115591611</a:t>
            </a:r>
          </a:p>
          <a:p>
            <a:pPr marL="346075" lvl="1" indent="0">
              <a:buNone/>
            </a:pPr>
            <a:r>
              <a:rPr lang="en-GB" sz="1400" dirty="0"/>
              <a:t>Watson, T. (1977) The Personnel Managers</a:t>
            </a:r>
            <a:endParaRPr lang="en-GB" altLang="zh-CN" sz="1400" dirty="0"/>
          </a:p>
          <a:p>
            <a:pPr marL="346075" lvl="1" indent="0">
              <a:buNone/>
            </a:pPr>
            <a:r>
              <a:rPr lang="en-GB" altLang="zh-CN" sz="1400" dirty="0"/>
              <a:t>Watson, T. (2003) ‘Speaking professionally’. Occupational anxiety and discursive ingenuity among human resourcing specialists</a:t>
            </a:r>
            <a:r>
              <a:rPr lang="en-GB" altLang="zh-CN" sz="1400" dirty="0" smtClean="0"/>
              <a:t>’ in Dent and Whitehead, </a:t>
            </a:r>
            <a:r>
              <a:rPr lang="en-GB" altLang="zh-CN" sz="1400" i="1" dirty="0" smtClean="0"/>
              <a:t>op </a:t>
            </a:r>
            <a:r>
              <a:rPr lang="en-GB" altLang="zh-CN" sz="1400" i="1" dirty="0" err="1" smtClean="0"/>
              <a:t>cit</a:t>
            </a:r>
            <a:endParaRPr lang="en-GB" altLang="zh-CN" sz="1400" i="1" dirty="0" smtClean="0"/>
          </a:p>
          <a:p>
            <a:pPr marL="346075" lvl="1" indent="0">
              <a:buNone/>
            </a:pPr>
            <a:r>
              <a:rPr lang="en-GB" sz="1400" dirty="0">
                <a:latin typeface="Arial" charset="0"/>
              </a:rPr>
              <a:t>Wright, </a:t>
            </a:r>
            <a:r>
              <a:rPr lang="en-GB" sz="1400" dirty="0" smtClean="0">
                <a:latin typeface="Arial" charset="0"/>
              </a:rPr>
              <a:t>2008) </a:t>
            </a:r>
            <a:r>
              <a:rPr lang="en-US" sz="1400" dirty="0"/>
              <a:t>Reinventing human resource management: business partners, internal consultants and the limits to professionalization. </a:t>
            </a:r>
            <a:r>
              <a:rPr lang="en-US" sz="1400" i="1" dirty="0"/>
              <a:t>Human Relations</a:t>
            </a:r>
            <a:r>
              <a:rPr lang="en-US" sz="1400" dirty="0"/>
              <a:t>, 61(8): 1063–1086.</a:t>
            </a:r>
            <a:endParaRPr lang="en-GB" sz="1400" dirty="0" smtClean="0">
              <a:latin typeface="Arial" charset="0"/>
            </a:endParaRPr>
          </a:p>
          <a:p>
            <a:pPr marL="346075" lvl="1" indent="0">
              <a:buNone/>
            </a:pPr>
            <a:endParaRPr lang="en-GB" altLang="zh-CN" i="1" dirty="0" smtClean="0"/>
          </a:p>
          <a:p>
            <a:endParaRPr lang="en-GB" altLang="zh-CN" sz="2000" dirty="0" smtClean="0"/>
          </a:p>
          <a:p>
            <a:endParaRPr lang="en-GB" altLang="zh-CN" sz="2000" dirty="0" smtClean="0"/>
          </a:p>
          <a:p>
            <a:endParaRPr lang="zh-CN" altLang="en-US" sz="2400" b="1" dirty="0"/>
          </a:p>
          <a:p>
            <a:endParaRPr lang="en-GB" altLang="zh-CN" sz="2400" b="1" dirty="0" smtClean="0"/>
          </a:p>
        </p:txBody>
      </p:sp>
      <p:sp>
        <p:nvSpPr>
          <p:cNvPr id="6" name="Title 5"/>
          <p:cNvSpPr>
            <a:spLocks noGrp="1"/>
          </p:cNvSpPr>
          <p:nvPr>
            <p:ph type="title"/>
          </p:nvPr>
        </p:nvSpPr>
        <p:spPr/>
        <p:txBody>
          <a:bodyPr/>
          <a:lstStyle/>
          <a:p>
            <a:r>
              <a:rPr lang="en-GB" sz="3600" b="1" dirty="0" smtClean="0">
                <a:solidFill>
                  <a:schemeClr val="tx1"/>
                </a:solidFill>
              </a:rPr>
              <a:t>References</a:t>
            </a:r>
            <a:endParaRPr lang="en-GB" sz="3600" b="1" dirty="0">
              <a:solidFill>
                <a:schemeClr val="tx1"/>
              </a:solidFill>
            </a:endParaRPr>
          </a:p>
        </p:txBody>
      </p:sp>
    </p:spTree>
    <p:extLst>
      <p:ext uri="{BB962C8B-B14F-4D97-AF65-F5344CB8AC3E}">
        <p14:creationId xmlns:p14="http://schemas.microsoft.com/office/powerpoint/2010/main" val="2727727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404664"/>
            <a:ext cx="8352928" cy="487362"/>
          </a:xfrm>
        </p:spPr>
        <p:txBody>
          <a:bodyPr>
            <a:noAutofit/>
          </a:bodyPr>
          <a:lstStyle/>
          <a:p>
            <a:r>
              <a:rPr lang="en-GB" sz="3600" b="1" dirty="0" smtClean="0">
                <a:solidFill>
                  <a:schemeClr val="tx1"/>
                </a:solidFill>
              </a:rPr>
              <a:t>Managerial professions compared </a:t>
            </a:r>
            <a:br>
              <a:rPr lang="en-GB" sz="3600" b="1" dirty="0" smtClean="0">
                <a:solidFill>
                  <a:schemeClr val="tx1"/>
                </a:solidFill>
              </a:rPr>
            </a:br>
            <a:r>
              <a:rPr lang="en-GB" sz="1800" b="1" dirty="0" smtClean="0">
                <a:solidFill>
                  <a:schemeClr val="tx1"/>
                </a:solidFill>
              </a:rPr>
              <a:t>(</a:t>
            </a:r>
            <a:r>
              <a:rPr lang="en-GB" sz="1800" b="1" dirty="0" err="1" smtClean="0">
                <a:solidFill>
                  <a:schemeClr val="tx1"/>
                </a:solidFill>
              </a:rPr>
              <a:t>Evetts</a:t>
            </a:r>
            <a:r>
              <a:rPr lang="en-GB" sz="1800" b="1" dirty="0" smtClean="0">
                <a:solidFill>
                  <a:schemeClr val="tx1"/>
                </a:solidFill>
              </a:rPr>
              <a:t>, 2013: 788)</a:t>
            </a:r>
            <a:r>
              <a:rPr lang="en-GB" sz="3600" b="1" dirty="0" smtClean="0">
                <a:solidFill>
                  <a:schemeClr val="tx1"/>
                </a:solidFill>
              </a:rPr>
              <a:t/>
            </a:r>
            <a:br>
              <a:rPr lang="en-GB" sz="3600" b="1" dirty="0" smtClean="0">
                <a:solidFill>
                  <a:schemeClr val="tx1"/>
                </a:solidFill>
              </a:rPr>
            </a:br>
            <a:endParaRPr lang="en-GB" sz="3600" b="1" dirty="0">
              <a:solidFill>
                <a:schemeClr val="tx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15324008"/>
              </p:ext>
            </p:extLst>
          </p:nvPr>
        </p:nvGraphicFramePr>
        <p:xfrm>
          <a:off x="182563" y="1874838"/>
          <a:ext cx="8686800" cy="2595880"/>
        </p:xfrm>
        <a:graphic>
          <a:graphicData uri="http://schemas.openxmlformats.org/drawingml/2006/table">
            <a:tbl>
              <a:tblPr firstRow="1" bandRow="1">
                <a:tableStyleId>{5C22544A-7EE6-4342-B048-85BDC9FD1C3A}</a:tableStyleId>
              </a:tblPr>
              <a:tblGrid>
                <a:gridCol w="2517229"/>
                <a:gridCol w="2880320"/>
                <a:gridCol w="3289251"/>
              </a:tblGrid>
              <a:tr h="370840">
                <a:tc>
                  <a:txBody>
                    <a:bodyPr/>
                    <a:lstStyle/>
                    <a:p>
                      <a:endParaRPr lang="en-GB" dirty="0"/>
                    </a:p>
                  </a:txBody>
                  <a:tcPr/>
                </a:tc>
                <a:tc>
                  <a:txBody>
                    <a:bodyPr/>
                    <a:lstStyle/>
                    <a:p>
                      <a:r>
                        <a:rPr lang="en-GB" dirty="0" smtClean="0"/>
                        <a:t>Occupational</a:t>
                      </a:r>
                      <a:r>
                        <a:rPr lang="en-GB" baseline="0" dirty="0" smtClean="0"/>
                        <a:t> profession</a:t>
                      </a:r>
                      <a:endParaRPr lang="en-GB" dirty="0"/>
                    </a:p>
                  </a:txBody>
                  <a:tcPr/>
                </a:tc>
                <a:tc>
                  <a:txBody>
                    <a:bodyPr/>
                    <a:lstStyle/>
                    <a:p>
                      <a:r>
                        <a:rPr lang="en-GB" dirty="0" smtClean="0"/>
                        <a:t>Organisational profession</a:t>
                      </a:r>
                      <a:endParaRPr lang="en-GB" dirty="0"/>
                    </a:p>
                  </a:txBody>
                  <a:tcPr/>
                </a:tc>
              </a:tr>
              <a:tr h="370840">
                <a:tc>
                  <a:txBody>
                    <a:bodyPr/>
                    <a:lstStyle/>
                    <a:p>
                      <a:r>
                        <a:rPr lang="en-GB" dirty="0" smtClean="0"/>
                        <a:t>Discourse of control</a:t>
                      </a:r>
                      <a:endParaRPr lang="en-GB" dirty="0"/>
                    </a:p>
                  </a:txBody>
                  <a:tcPr/>
                </a:tc>
                <a:tc>
                  <a:txBody>
                    <a:bodyPr/>
                    <a:lstStyle/>
                    <a:p>
                      <a:r>
                        <a:rPr lang="en-GB" dirty="0" smtClean="0"/>
                        <a:t>Within professional group</a:t>
                      </a:r>
                      <a:endParaRPr lang="en-GB" dirty="0"/>
                    </a:p>
                  </a:txBody>
                  <a:tcPr/>
                </a:tc>
                <a:tc>
                  <a:txBody>
                    <a:bodyPr/>
                    <a:lstStyle/>
                    <a:p>
                      <a:r>
                        <a:rPr lang="en-GB" dirty="0" smtClean="0"/>
                        <a:t>Managerial </a:t>
                      </a:r>
                      <a:endParaRPr lang="en-GB" dirty="0"/>
                    </a:p>
                  </a:txBody>
                  <a:tcPr/>
                </a:tc>
              </a:tr>
              <a:tr h="370840">
                <a:tc>
                  <a:txBody>
                    <a:bodyPr/>
                    <a:lstStyle/>
                    <a:p>
                      <a:r>
                        <a:rPr lang="en-GB" dirty="0" smtClean="0"/>
                        <a:t>Source of authority</a:t>
                      </a:r>
                      <a:endParaRPr lang="en-GB" dirty="0"/>
                    </a:p>
                  </a:txBody>
                  <a:tcPr/>
                </a:tc>
                <a:tc>
                  <a:txBody>
                    <a:bodyPr/>
                    <a:lstStyle/>
                    <a:p>
                      <a:r>
                        <a:rPr lang="en-GB" dirty="0" smtClean="0"/>
                        <a:t>Collegial</a:t>
                      </a:r>
                      <a:r>
                        <a:rPr lang="en-GB" baseline="0" dirty="0" smtClean="0"/>
                        <a:t> </a:t>
                      </a:r>
                      <a:endParaRPr lang="en-GB" dirty="0"/>
                    </a:p>
                  </a:txBody>
                  <a:tcPr/>
                </a:tc>
                <a:tc>
                  <a:txBody>
                    <a:bodyPr/>
                    <a:lstStyle/>
                    <a:p>
                      <a:r>
                        <a:rPr lang="en-GB" dirty="0" smtClean="0"/>
                        <a:t>Rational-legal</a:t>
                      </a:r>
                      <a:endParaRPr lang="en-GB" dirty="0"/>
                    </a:p>
                  </a:txBody>
                  <a:tcPr/>
                </a:tc>
              </a:tr>
              <a:tr h="370840">
                <a:tc>
                  <a:txBody>
                    <a:bodyPr/>
                    <a:lstStyle/>
                    <a:p>
                      <a:r>
                        <a:rPr lang="en-GB" dirty="0" smtClean="0"/>
                        <a:t>Work procedure</a:t>
                      </a:r>
                      <a:endParaRPr lang="en-GB" dirty="0"/>
                    </a:p>
                  </a:txBody>
                  <a:tcPr/>
                </a:tc>
                <a:tc>
                  <a:txBody>
                    <a:bodyPr/>
                    <a:lstStyle/>
                    <a:p>
                      <a:r>
                        <a:rPr lang="en-GB" dirty="0" smtClean="0"/>
                        <a:t>Discretionary </a:t>
                      </a:r>
                      <a:endParaRPr lang="en-GB" dirty="0"/>
                    </a:p>
                  </a:txBody>
                  <a:tcPr/>
                </a:tc>
                <a:tc>
                  <a:txBody>
                    <a:bodyPr/>
                    <a:lstStyle/>
                    <a:p>
                      <a:r>
                        <a:rPr lang="en-GB" dirty="0" smtClean="0"/>
                        <a:t>Standardised</a:t>
                      </a:r>
                      <a:r>
                        <a:rPr lang="en-GB" baseline="0" dirty="0" smtClean="0"/>
                        <a:t> </a:t>
                      </a:r>
                      <a:endParaRPr lang="en-GB" dirty="0"/>
                    </a:p>
                  </a:txBody>
                  <a:tcPr/>
                </a:tc>
              </a:tr>
              <a:tr h="370840">
                <a:tc>
                  <a:txBody>
                    <a:bodyPr/>
                    <a:lstStyle/>
                    <a:p>
                      <a:r>
                        <a:rPr lang="en-GB" dirty="0" smtClean="0"/>
                        <a:t>Authority structure</a:t>
                      </a:r>
                      <a:endParaRPr lang="en-GB" dirty="0"/>
                    </a:p>
                  </a:txBody>
                  <a:tcPr/>
                </a:tc>
                <a:tc>
                  <a:txBody>
                    <a:bodyPr/>
                    <a:lstStyle/>
                    <a:p>
                      <a:r>
                        <a:rPr lang="en-GB" dirty="0" smtClean="0"/>
                        <a:t>Trust-based</a:t>
                      </a:r>
                      <a:endParaRPr lang="en-GB" dirty="0"/>
                    </a:p>
                  </a:txBody>
                  <a:tcPr/>
                </a:tc>
                <a:tc>
                  <a:txBody>
                    <a:bodyPr/>
                    <a:lstStyle/>
                    <a:p>
                      <a:r>
                        <a:rPr lang="en-GB" dirty="0" smtClean="0"/>
                        <a:t>Hierarchical </a:t>
                      </a:r>
                      <a:endParaRPr lang="en-GB" dirty="0"/>
                    </a:p>
                  </a:txBody>
                  <a:tcPr/>
                </a:tc>
              </a:tr>
              <a:tr h="370840">
                <a:tc>
                  <a:txBody>
                    <a:bodyPr/>
                    <a:lstStyle/>
                    <a:p>
                      <a:r>
                        <a:rPr lang="en-GB" dirty="0" smtClean="0"/>
                        <a:t>Accountability </a:t>
                      </a:r>
                      <a:endParaRPr lang="en-GB" dirty="0"/>
                    </a:p>
                  </a:txBody>
                  <a:tcPr/>
                </a:tc>
                <a:tc>
                  <a:txBody>
                    <a:bodyPr/>
                    <a:lstStyle/>
                    <a:p>
                      <a:r>
                        <a:rPr lang="en-GB" dirty="0" smtClean="0"/>
                        <a:t>Via ethics codes</a:t>
                      </a:r>
                      <a:endParaRPr lang="en-GB" dirty="0"/>
                    </a:p>
                  </a:txBody>
                  <a:tcPr/>
                </a:tc>
                <a:tc>
                  <a:txBody>
                    <a:bodyPr/>
                    <a:lstStyle/>
                    <a:p>
                      <a:r>
                        <a:rPr lang="en-GB" dirty="0" smtClean="0"/>
                        <a:t>External regulation</a:t>
                      </a:r>
                      <a:endParaRPr lang="en-GB" dirty="0"/>
                    </a:p>
                  </a:txBody>
                  <a:tcPr/>
                </a:tc>
              </a:tr>
              <a:tr h="370840">
                <a:tc>
                  <a:txBody>
                    <a:bodyPr/>
                    <a:lstStyle/>
                    <a:p>
                      <a:r>
                        <a:rPr lang="en-GB" dirty="0" smtClean="0"/>
                        <a:t>Mode of organisation</a:t>
                      </a:r>
                      <a:endParaRPr lang="en-GB" dirty="0"/>
                    </a:p>
                  </a:txBody>
                  <a:tcPr/>
                </a:tc>
                <a:tc>
                  <a:txBody>
                    <a:bodyPr/>
                    <a:lstStyle/>
                    <a:p>
                      <a:r>
                        <a:rPr lang="en-GB" dirty="0" err="1" smtClean="0"/>
                        <a:t>Durkhiemian</a:t>
                      </a:r>
                      <a:r>
                        <a:rPr lang="en-GB" dirty="0" smtClean="0"/>
                        <a:t> </a:t>
                      </a:r>
                      <a:endParaRPr lang="en-GB" dirty="0"/>
                    </a:p>
                  </a:txBody>
                  <a:tcPr/>
                </a:tc>
                <a:tc>
                  <a:txBody>
                    <a:bodyPr/>
                    <a:lstStyle/>
                    <a:p>
                      <a:r>
                        <a:rPr lang="en-GB" dirty="0" err="1" smtClean="0"/>
                        <a:t>Weberian</a:t>
                      </a:r>
                      <a:r>
                        <a:rPr lang="en-GB" dirty="0" smtClean="0"/>
                        <a:t> </a:t>
                      </a:r>
                      <a:endParaRPr lang="en-GB" dirty="0"/>
                    </a:p>
                  </a:txBody>
                  <a:tcPr/>
                </a:tc>
              </a:tr>
            </a:tbl>
          </a:graphicData>
        </a:graphic>
      </p:graphicFrame>
    </p:spTree>
    <p:extLst>
      <p:ext uri="{BB962C8B-B14F-4D97-AF65-F5344CB8AC3E}">
        <p14:creationId xmlns:p14="http://schemas.microsoft.com/office/powerpoint/2010/main" val="2861273005"/>
      </p:ext>
    </p:extLst>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628800"/>
            <a:ext cx="8686800" cy="4479925"/>
          </a:xfrm>
        </p:spPr>
        <p:txBody>
          <a:bodyPr/>
          <a:lstStyle/>
          <a:p>
            <a:r>
              <a:rPr lang="en-GB" sz="2800" dirty="0" smtClean="0"/>
              <a:t>Dent and Whitehead </a:t>
            </a:r>
            <a:r>
              <a:rPr lang="en-GB" sz="2800" dirty="0" smtClean="0">
                <a:latin typeface="Arial" charset="0"/>
              </a:rPr>
              <a:t>(2003: p8)</a:t>
            </a:r>
          </a:p>
          <a:p>
            <a:pPr marL="346075" lvl="1" indent="0">
              <a:buNone/>
            </a:pPr>
            <a:endParaRPr lang="en-GB" sz="1000" dirty="0">
              <a:latin typeface="Arial" charset="0"/>
              <a:ea typeface="+mn-ea"/>
              <a:cs typeface="+mn-cs"/>
            </a:endParaRPr>
          </a:p>
          <a:p>
            <a:pPr marL="346075" lvl="1" indent="0">
              <a:buNone/>
            </a:pPr>
            <a:r>
              <a:rPr lang="en-GB" sz="2800" dirty="0"/>
              <a:t>…the professional must succumb to the pressure to be measured against so-called ‘objective’ criteria in scientific mode, that is before they can assume their elevated position. The professional’s account is no longer sufficient of itself and must be measured and inspected against external criteria or targets of performance, all of which purport to be ‘scientific’ and thus accurate and dispassionate, not open to question or doubt as models of ‘truth’ </a:t>
            </a:r>
          </a:p>
          <a:p>
            <a:pPr marL="346075" lvl="1" indent="0">
              <a:buNone/>
            </a:pPr>
            <a:endParaRPr lang="en-GB" sz="2800" dirty="0">
              <a:latin typeface="Arial" charset="0"/>
              <a:ea typeface="+mn-ea"/>
              <a:cs typeface="+mn-cs"/>
            </a:endParaRPr>
          </a:p>
          <a:p>
            <a:pPr lvl="1">
              <a:buNone/>
            </a:pPr>
            <a:r>
              <a:rPr lang="en-GB" altLang="zh-HK" sz="2200" dirty="0" smtClean="0">
                <a:latin typeface="Arial" charset="0"/>
              </a:rPr>
              <a:t> </a:t>
            </a:r>
            <a:endParaRPr lang="en-GB" altLang="zh-HK" sz="2200" dirty="0">
              <a:latin typeface="Arial" charset="0"/>
            </a:endParaRPr>
          </a:p>
          <a:p>
            <a:pPr lvl="1"/>
            <a:endParaRPr lang="en-GB" sz="2200" dirty="0" smtClean="0">
              <a:latin typeface="Arial" charset="0"/>
            </a:endParaRPr>
          </a:p>
          <a:p>
            <a:endParaRPr lang="en-GB" dirty="0"/>
          </a:p>
        </p:txBody>
      </p:sp>
      <p:sp>
        <p:nvSpPr>
          <p:cNvPr id="4" name="Title 1"/>
          <p:cNvSpPr>
            <a:spLocks noGrp="1"/>
          </p:cNvSpPr>
          <p:nvPr>
            <p:ph type="title"/>
          </p:nvPr>
        </p:nvSpPr>
        <p:spPr>
          <a:xfrm>
            <a:off x="179512" y="404664"/>
            <a:ext cx="8352928" cy="1152128"/>
          </a:xfrm>
        </p:spPr>
        <p:txBody>
          <a:bodyPr>
            <a:noAutofit/>
          </a:bodyPr>
          <a:lstStyle/>
          <a:p>
            <a:r>
              <a:rPr lang="en-GB" sz="3200" b="1" dirty="0" smtClean="0">
                <a:solidFill>
                  <a:schemeClr val="tx1"/>
                </a:solidFill>
              </a:rPr>
              <a:t>Has ‘new professionalism’ narrative thrown the baby out with the bathwater?</a:t>
            </a:r>
            <a:br>
              <a:rPr lang="en-GB" sz="3200" b="1" dirty="0" smtClean="0">
                <a:solidFill>
                  <a:schemeClr val="tx1"/>
                </a:solidFill>
              </a:rPr>
            </a:br>
            <a:endParaRPr lang="en-GB" sz="3200" b="1" dirty="0">
              <a:solidFill>
                <a:schemeClr val="tx1"/>
              </a:solidFill>
            </a:endParaRPr>
          </a:p>
        </p:txBody>
      </p:sp>
    </p:spTree>
    <p:extLst>
      <p:ext uri="{BB962C8B-B14F-4D97-AF65-F5344CB8AC3E}">
        <p14:creationId xmlns:p14="http://schemas.microsoft.com/office/powerpoint/2010/main" val="1509869076"/>
      </p:ext>
    </p:extLst>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628800"/>
            <a:ext cx="8686800" cy="4479925"/>
          </a:xfrm>
        </p:spPr>
        <p:txBody>
          <a:bodyPr/>
          <a:lstStyle/>
          <a:p>
            <a:r>
              <a:rPr lang="en-GB" sz="2800" dirty="0" err="1" smtClean="0"/>
              <a:t>Š</a:t>
            </a:r>
            <a:r>
              <a:rPr lang="en-GB" sz="2800" dirty="0" err="1" smtClean="0">
                <a:latin typeface="Arial" charset="0"/>
              </a:rPr>
              <a:t>varc</a:t>
            </a:r>
            <a:r>
              <a:rPr lang="en-GB" sz="2800" dirty="0" smtClean="0">
                <a:latin typeface="Arial" charset="0"/>
              </a:rPr>
              <a:t> (2015)</a:t>
            </a:r>
          </a:p>
          <a:p>
            <a:endParaRPr lang="en-GB" sz="1000" dirty="0" smtClean="0">
              <a:latin typeface="Arial" charset="0"/>
            </a:endParaRPr>
          </a:p>
          <a:p>
            <a:pPr lvl="1"/>
            <a:r>
              <a:rPr lang="en-GB" sz="2200" dirty="0" smtClean="0">
                <a:latin typeface="Arial" charset="0"/>
              </a:rPr>
              <a:t>Conflation of ‘new professions’ with ‘knowledge workers’</a:t>
            </a:r>
          </a:p>
          <a:p>
            <a:pPr lvl="1"/>
            <a:endParaRPr lang="en-GB" sz="2200" dirty="0" smtClean="0">
              <a:latin typeface="Arial" charset="0"/>
            </a:endParaRPr>
          </a:p>
          <a:p>
            <a:pPr lvl="1"/>
            <a:r>
              <a:rPr lang="en-GB" sz="2200" dirty="0" smtClean="0">
                <a:latin typeface="Arial" charset="0"/>
              </a:rPr>
              <a:t>But knowledge workers now subject to decline (displaced by ‘</a:t>
            </a:r>
            <a:r>
              <a:rPr lang="en-GB" sz="2200" dirty="0" err="1" smtClean="0">
                <a:latin typeface="Arial" charset="0"/>
              </a:rPr>
              <a:t>creatocracy</a:t>
            </a:r>
            <a:r>
              <a:rPr lang="en-GB" sz="2200" dirty="0" smtClean="0">
                <a:latin typeface="Arial" charset="0"/>
              </a:rPr>
              <a:t>’ and subject to deskilling and fragmentation)</a:t>
            </a:r>
          </a:p>
          <a:p>
            <a:pPr marL="346075" lvl="1" indent="0">
              <a:buNone/>
            </a:pPr>
            <a:endParaRPr lang="en-GB" sz="2800" dirty="0" smtClean="0">
              <a:latin typeface="Arial" charset="0"/>
              <a:ea typeface="+mn-ea"/>
              <a:cs typeface="+mn-cs"/>
            </a:endParaRPr>
          </a:p>
          <a:p>
            <a:pPr marL="173038" lvl="1" indent="-173038">
              <a:spcBef>
                <a:spcPct val="50000"/>
              </a:spcBef>
              <a:buFont typeface="Wingdings" pitchFamily="2" charset="2"/>
              <a:buChar char="§"/>
            </a:pPr>
            <a:r>
              <a:rPr lang="en-GB" sz="2800" dirty="0">
                <a:latin typeface="Arial" charset="0"/>
                <a:ea typeface="+mn-ea"/>
                <a:cs typeface="+mn-cs"/>
              </a:rPr>
              <a:t>C</a:t>
            </a:r>
            <a:r>
              <a:rPr lang="en-GB" sz="2800" dirty="0" smtClean="0">
                <a:latin typeface="Arial" charset="0"/>
                <a:ea typeface="+mn-ea"/>
                <a:cs typeface="+mn-cs"/>
              </a:rPr>
              <a:t>an any occupation become a ‘profession’ merely by assertion or by redefining the narrative?</a:t>
            </a:r>
            <a:endParaRPr lang="en-GB" sz="2800" dirty="0">
              <a:latin typeface="Arial" charset="0"/>
              <a:ea typeface="+mn-ea"/>
              <a:cs typeface="+mn-cs"/>
            </a:endParaRPr>
          </a:p>
          <a:p>
            <a:pPr lvl="1"/>
            <a:endParaRPr lang="en-GB" sz="2800" dirty="0">
              <a:latin typeface="Arial" charset="0"/>
              <a:ea typeface="+mn-ea"/>
              <a:cs typeface="+mn-cs"/>
            </a:endParaRPr>
          </a:p>
          <a:p>
            <a:pPr lvl="1">
              <a:buNone/>
            </a:pPr>
            <a:r>
              <a:rPr lang="en-GB" altLang="zh-HK" sz="2200" dirty="0" smtClean="0">
                <a:latin typeface="Arial" charset="0"/>
              </a:rPr>
              <a:t> </a:t>
            </a:r>
            <a:endParaRPr lang="en-GB" altLang="zh-HK" sz="2200" dirty="0">
              <a:latin typeface="Arial" charset="0"/>
            </a:endParaRPr>
          </a:p>
          <a:p>
            <a:pPr lvl="1"/>
            <a:endParaRPr lang="en-GB" sz="2200" dirty="0" smtClean="0">
              <a:latin typeface="Arial" charset="0"/>
            </a:endParaRPr>
          </a:p>
          <a:p>
            <a:endParaRPr lang="en-GB" dirty="0"/>
          </a:p>
        </p:txBody>
      </p:sp>
      <p:sp>
        <p:nvSpPr>
          <p:cNvPr id="4" name="Title 1"/>
          <p:cNvSpPr>
            <a:spLocks noGrp="1"/>
          </p:cNvSpPr>
          <p:nvPr>
            <p:ph type="title"/>
          </p:nvPr>
        </p:nvSpPr>
        <p:spPr>
          <a:xfrm>
            <a:off x="179512" y="404664"/>
            <a:ext cx="8352928" cy="1152128"/>
          </a:xfrm>
        </p:spPr>
        <p:txBody>
          <a:bodyPr>
            <a:noAutofit/>
          </a:bodyPr>
          <a:lstStyle/>
          <a:p>
            <a:r>
              <a:rPr lang="en-GB" sz="3200" b="1" dirty="0" smtClean="0">
                <a:solidFill>
                  <a:schemeClr val="tx1"/>
                </a:solidFill>
              </a:rPr>
              <a:t>Has ‘new professionalism’ narrative thrown the baby out with the bathwater?</a:t>
            </a:r>
            <a:br>
              <a:rPr lang="en-GB" sz="3200" b="1" dirty="0" smtClean="0">
                <a:solidFill>
                  <a:schemeClr val="tx1"/>
                </a:solidFill>
              </a:rPr>
            </a:br>
            <a:endParaRPr lang="en-GB" sz="3200" b="1" dirty="0">
              <a:solidFill>
                <a:schemeClr val="tx1"/>
              </a:solidFill>
            </a:endParaRPr>
          </a:p>
        </p:txBody>
      </p:sp>
    </p:spTree>
    <p:extLst>
      <p:ext uri="{BB962C8B-B14F-4D97-AF65-F5344CB8AC3E}">
        <p14:creationId xmlns:p14="http://schemas.microsoft.com/office/powerpoint/2010/main" val="2685751496"/>
      </p:ext>
    </p:extLst>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988840"/>
            <a:ext cx="7772400" cy="2304256"/>
          </a:xfrm>
        </p:spPr>
        <p:txBody>
          <a:bodyPr/>
          <a:lstStyle/>
          <a:p>
            <a:pPr algn="ctr"/>
            <a:r>
              <a:rPr lang="en-GB" sz="4800" dirty="0" smtClean="0"/>
              <a:t>HRM as “Managerial Profession”</a:t>
            </a:r>
            <a:endParaRPr lang="en-GB" sz="4800" dirty="0"/>
          </a:p>
        </p:txBody>
      </p:sp>
    </p:spTree>
    <p:extLst>
      <p:ext uri="{BB962C8B-B14F-4D97-AF65-F5344CB8AC3E}">
        <p14:creationId xmlns:p14="http://schemas.microsoft.com/office/powerpoint/2010/main" val="300623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196752"/>
            <a:ext cx="8686800" cy="4911973"/>
          </a:xfrm>
        </p:spPr>
        <p:txBody>
          <a:bodyPr/>
          <a:lstStyle/>
          <a:p>
            <a:pPr marL="346075" lvl="1" indent="0">
              <a:buNone/>
            </a:pPr>
            <a:r>
              <a:rPr lang="en-GB" sz="2600" dirty="0" smtClean="0">
                <a:latin typeface="Arial" charset="0"/>
              </a:rPr>
              <a:t>“The successors to Taylor are to be found in engineering and work design, and in top management; the successors to Munsterberg and Mayo are to be found in personnel departments and schools of industrial psychology and sociology. Work itself is organized according to </a:t>
            </a:r>
            <a:r>
              <a:rPr lang="en-GB" sz="2600" dirty="0" err="1" smtClean="0">
                <a:latin typeface="Arial" charset="0"/>
              </a:rPr>
              <a:t>Taylorian</a:t>
            </a:r>
            <a:r>
              <a:rPr lang="en-GB" sz="2600" dirty="0" smtClean="0">
                <a:latin typeface="Arial" charset="0"/>
              </a:rPr>
              <a:t> principles, while personnel departments and academics have busied themselves with the selection, training, manipulation, pacification, and adjustment of ‘manpower’ to suit the work process so organized. </a:t>
            </a:r>
            <a:r>
              <a:rPr lang="en-GB" sz="2600" dirty="0" err="1" smtClean="0">
                <a:latin typeface="Arial" charset="0"/>
              </a:rPr>
              <a:t>Taylorism</a:t>
            </a:r>
            <a:r>
              <a:rPr lang="en-GB" sz="2600" dirty="0" smtClean="0">
                <a:latin typeface="Arial" charset="0"/>
              </a:rPr>
              <a:t> dominates </a:t>
            </a:r>
            <a:r>
              <a:rPr lang="en-GB" sz="2600" smtClean="0">
                <a:latin typeface="Arial" charset="0"/>
              </a:rPr>
              <a:t>the world </a:t>
            </a:r>
            <a:r>
              <a:rPr lang="en-GB" sz="2600" dirty="0" smtClean="0">
                <a:latin typeface="Arial" charset="0"/>
              </a:rPr>
              <a:t>of production; the practitioners of ‘human relations’  and ‘industrial psychology’ are the maintenance crew for the human machinery”</a:t>
            </a:r>
          </a:p>
          <a:p>
            <a:endParaRPr lang="en-GB" dirty="0"/>
          </a:p>
        </p:txBody>
      </p:sp>
      <p:sp>
        <p:nvSpPr>
          <p:cNvPr id="4" name="Title 1"/>
          <p:cNvSpPr>
            <a:spLocks noGrp="1"/>
          </p:cNvSpPr>
          <p:nvPr>
            <p:ph type="title"/>
          </p:nvPr>
        </p:nvSpPr>
        <p:spPr>
          <a:xfrm>
            <a:off x="179512" y="404664"/>
            <a:ext cx="8352928" cy="487362"/>
          </a:xfrm>
        </p:spPr>
        <p:txBody>
          <a:bodyPr>
            <a:noAutofit/>
          </a:bodyPr>
          <a:lstStyle/>
          <a:p>
            <a:r>
              <a:rPr lang="en-GB" sz="3600" b="1" dirty="0" err="1" smtClean="0">
                <a:solidFill>
                  <a:schemeClr val="tx1"/>
                </a:solidFill>
              </a:rPr>
              <a:t>Braverman</a:t>
            </a:r>
            <a:r>
              <a:rPr lang="en-GB" sz="3600" b="1" dirty="0" smtClean="0">
                <a:solidFill>
                  <a:schemeClr val="tx1"/>
                </a:solidFill>
              </a:rPr>
              <a:t> (1974) 87</a:t>
            </a:r>
            <a:br>
              <a:rPr lang="en-GB" sz="3600" b="1" dirty="0" smtClean="0">
                <a:solidFill>
                  <a:schemeClr val="tx1"/>
                </a:solidFill>
              </a:rPr>
            </a:br>
            <a:endParaRPr lang="en-GB" sz="3600" b="1" dirty="0">
              <a:solidFill>
                <a:schemeClr val="tx1"/>
              </a:solidFill>
            </a:endParaRPr>
          </a:p>
        </p:txBody>
      </p:sp>
    </p:spTree>
    <p:extLst>
      <p:ext uri="{BB962C8B-B14F-4D97-AF65-F5344CB8AC3E}">
        <p14:creationId xmlns:p14="http://schemas.microsoft.com/office/powerpoint/2010/main" val="1197801527"/>
      </p:ext>
    </p:extLst>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10 September 2009">
  <a:themeElements>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cs typeface="Arial" charset="0"/>
          </a:defRPr>
        </a:defPPr>
      </a:lstStyle>
    </a:ln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22177</TotalTime>
  <Words>3047</Words>
  <Application>Microsoft Office PowerPoint</Application>
  <PresentationFormat>On-screen Show (4:3)</PresentationFormat>
  <Paragraphs>368</Paragraphs>
  <Slides>47</Slides>
  <Notes>26</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10 September 2009</vt:lpstr>
      <vt:lpstr>自定义设计方案</vt:lpstr>
      <vt:lpstr>Whither the Human Resource Management profession? </vt:lpstr>
      <vt:lpstr>PowerPoint Presentation</vt:lpstr>
      <vt:lpstr>What is HRM (…oh no, not this again!)</vt:lpstr>
      <vt:lpstr>Professionalism (in general)</vt:lpstr>
      <vt:lpstr>Managerial professions compared  (Evetts, 2013: 788) </vt:lpstr>
      <vt:lpstr>Has ‘new professionalism’ narrative thrown the baby out with the bathwater? </vt:lpstr>
      <vt:lpstr>Has ‘new professionalism’ narrative thrown the baby out with the bathwater? </vt:lpstr>
      <vt:lpstr>PowerPoint Presentation</vt:lpstr>
      <vt:lpstr>Braverman (1974) 87 </vt:lpstr>
      <vt:lpstr>Braverman (1974) 87 </vt:lpstr>
      <vt:lpstr>HRM as managerial profession: </vt:lpstr>
      <vt:lpstr>HRM as managerial profession: How it defines itself</vt:lpstr>
      <vt:lpstr>HRM as managerial profession: </vt:lpstr>
      <vt:lpstr>Four Dilemmas (Roper, Higgins and Gamwell 2016)</vt:lpstr>
      <vt:lpstr>Methodology</vt:lpstr>
      <vt:lpstr>Two case-studies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Opportunity vs Competence?</vt:lpstr>
      <vt:lpstr>Opportunity vs Competence?</vt:lpstr>
      <vt:lpstr>PowerPoint Presentation</vt:lpstr>
      <vt:lpstr>PowerPoint Presentation</vt:lpstr>
      <vt:lpstr>Just the knowledge?</vt:lpstr>
      <vt:lpstr>PowerPoint Presentation</vt:lpstr>
      <vt:lpstr>PowerPoint Presentation</vt:lpstr>
      <vt:lpstr>In absence of HR?</vt:lpstr>
      <vt:lpstr>In absence of HR?</vt:lpstr>
      <vt:lpstr>In absence of HR?</vt:lpstr>
      <vt:lpstr>Outsourcing conscience (Gamwell, Roper and Higgins, 2015)</vt:lpstr>
      <vt:lpstr>Maybe I'm overstating it?</vt:lpstr>
      <vt:lpstr>PowerPoint Presentation</vt:lpstr>
      <vt:lpstr>PowerPoint Presentation</vt:lpstr>
      <vt:lpstr>ET claims by category</vt:lpstr>
      <vt:lpstr>ET claims by category</vt:lpstr>
      <vt:lpstr>PowerPoint Presentation</vt:lpstr>
      <vt:lpstr>Conclusion</vt:lpstr>
      <vt:lpstr>PowerPoint Presentation</vt:lpstr>
      <vt:lpstr>Implications</vt:lpstr>
      <vt:lpstr>References</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ISC Engineering and  Production Procurement</dc:title>
  <dc:creator>cheungmw</dc:creator>
  <cp:lastModifiedBy>Ian Roper</cp:lastModifiedBy>
  <cp:revision>383</cp:revision>
  <cp:lastPrinted>2015-10-16T09:20:52Z</cp:lastPrinted>
  <dcterms:created xsi:type="dcterms:W3CDTF">2011-02-17T07:39:20Z</dcterms:created>
  <dcterms:modified xsi:type="dcterms:W3CDTF">2015-10-27T08:49:47Z</dcterms:modified>
</cp:coreProperties>
</file>