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349" r:id="rId4"/>
    <p:sldId id="356" r:id="rId5"/>
    <p:sldId id="350" r:id="rId6"/>
    <p:sldId id="355" r:id="rId7"/>
    <p:sldId id="358" r:id="rId8"/>
    <p:sldId id="293" r:id="rId9"/>
    <p:sldId id="357" r:id="rId10"/>
    <p:sldId id="294" r:id="rId11"/>
    <p:sldId id="319" r:id="rId12"/>
    <p:sldId id="298" r:id="rId13"/>
    <p:sldId id="329" r:id="rId14"/>
    <p:sldId id="344" r:id="rId15"/>
    <p:sldId id="326" r:id="rId16"/>
    <p:sldId id="345" r:id="rId17"/>
    <p:sldId id="327" r:id="rId18"/>
    <p:sldId id="300" r:id="rId19"/>
    <p:sldId id="328" r:id="rId20"/>
    <p:sldId id="332" r:id="rId21"/>
    <p:sldId id="330" r:id="rId22"/>
    <p:sldId id="302" r:id="rId23"/>
    <p:sldId id="333" r:id="rId24"/>
    <p:sldId id="343" r:id="rId25"/>
    <p:sldId id="334" r:id="rId26"/>
    <p:sldId id="366" r:id="rId27"/>
    <p:sldId id="367" r:id="rId28"/>
    <p:sldId id="379" r:id="rId29"/>
    <p:sldId id="369" r:id="rId30"/>
    <p:sldId id="370" r:id="rId31"/>
    <p:sldId id="377" r:id="rId32"/>
    <p:sldId id="378" r:id="rId33"/>
    <p:sldId id="335" r:id="rId34"/>
    <p:sldId id="380" r:id="rId35"/>
    <p:sldId id="353" r:id="rId36"/>
    <p:sldId id="325" r:id="rId37"/>
    <p:sldId id="354" r:id="rId38"/>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463BF3A3-DF05-462E-BB9E-4C8409DC227C}" type="datetimeFigureOut">
              <a:rPr lang="en-GB" smtClean="0"/>
              <a:pPr/>
              <a:t>21/11/2016</a:t>
            </a:fld>
            <a:endParaRPr lang="en-GB"/>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B8C09494-D2D5-44C0-936B-700EA2B816CC}" type="slidenum">
              <a:rPr lang="en-GB" smtClean="0"/>
              <a:pPr/>
              <a:t>‹#›</a:t>
            </a:fld>
            <a:endParaRPr lang="en-GB"/>
          </a:p>
        </p:txBody>
      </p:sp>
    </p:spTree>
    <p:extLst>
      <p:ext uri="{BB962C8B-B14F-4D97-AF65-F5344CB8AC3E}">
        <p14:creationId xmlns:p14="http://schemas.microsoft.com/office/powerpoint/2010/main" val="264365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D9AA3CCA-D2BC-457B-9C85-A9CFF94BA407}" type="datetimeFigureOut">
              <a:rPr lang="en-US" smtClean="0"/>
              <a:pPr/>
              <a:t>11/21/2016</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8A56F337-DF9C-47AE-A95A-3B77B5167B18}" type="slidenum">
              <a:rPr lang="en-GB" smtClean="0"/>
              <a:pPr/>
              <a:t>‹#›</a:t>
            </a:fld>
            <a:endParaRPr lang="en-GB"/>
          </a:p>
        </p:txBody>
      </p:sp>
    </p:spTree>
    <p:extLst>
      <p:ext uri="{BB962C8B-B14F-4D97-AF65-F5344CB8AC3E}">
        <p14:creationId xmlns:p14="http://schemas.microsoft.com/office/powerpoint/2010/main" val="21324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F039EE6-01FD-4296-9DEA-6405D9E53E60}"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56F337-DF9C-47AE-A95A-3B77B5167B18}"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Day1_Data/WORK%20ARCHIVE/%20K/KING'S/11143%20KCL%20POWERPOINT%20UPDATE/BUILD/IMAGES/_DSC8361-rs.jpg" TargetMode="External"/><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file://localhost/Users/mac1/Desktop/KCL-LOGO-UK-1.png" TargetMode="Externa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841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pic>
        <p:nvPicPr>
          <p:cNvPr id="7" name="Picture 6" descr="k_logo"/>
          <p:cNvPicPr/>
          <p:nvPr userDrawn="1"/>
        </p:nvPicPr>
        <p:blipFill>
          <a:blip r:embed="rId2" cstate="print"/>
          <a:srcRect/>
          <a:stretch>
            <a:fillRect/>
          </a:stretch>
        </p:blipFill>
        <p:spPr bwMode="auto">
          <a:xfrm>
            <a:off x="7956376" y="156628"/>
            <a:ext cx="1043608" cy="968116"/>
          </a:xfrm>
          <a:prstGeom prst="rect">
            <a:avLst/>
          </a:prstGeom>
          <a:noFill/>
          <a:ln w="9525">
            <a:noFill/>
            <a:miter lim="800000"/>
            <a:headEnd/>
            <a:tailEnd/>
          </a:ln>
        </p:spPr>
      </p:pic>
      <p:cxnSp>
        <p:nvCxnSpPr>
          <p:cNvPr id="9" name="Straight Connector 8"/>
          <p:cNvCxnSpPr/>
          <p:nvPr userDrawn="1"/>
        </p:nvCxnSpPr>
        <p:spPr>
          <a:xfrm>
            <a:off x="0" y="1052736"/>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8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90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177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17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007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15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041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38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985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8996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 joint - alt 3">
    <p:spTree>
      <p:nvGrpSpPr>
        <p:cNvPr id="1" name=""/>
        <p:cNvGrpSpPr/>
        <p:nvPr/>
      </p:nvGrpSpPr>
      <p:grpSpPr>
        <a:xfrm>
          <a:off x="0" y="0"/>
          <a:ext cx="0" cy="0"/>
          <a:chOff x="0" y="0"/>
          <a:chExt cx="0" cy="0"/>
        </a:xfrm>
      </p:grpSpPr>
      <p:pic>
        <p:nvPicPr>
          <p:cNvPr id="13" name="_DSC1517.jp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11345" r="4990" b="23836"/>
          <a:stretch/>
        </p:blipFill>
        <p:spPr>
          <a:xfrm>
            <a:off x="0" y="0"/>
            <a:ext cx="9144000" cy="5554979"/>
          </a:xfrm>
          <a:prstGeom prst="rect">
            <a:avLst/>
          </a:prstGeom>
        </p:spPr>
      </p:pic>
      <p:sp>
        <p:nvSpPr>
          <p:cNvPr id="16" name="Rectangle 15"/>
          <p:cNvSpPr/>
          <p:nvPr userDrawn="1"/>
        </p:nvSpPr>
        <p:spPr>
          <a:xfrm>
            <a:off x="0" y="0"/>
            <a:ext cx="9144000" cy="3397250"/>
          </a:xfrm>
          <a:prstGeom prst="rect">
            <a:avLst/>
          </a:prstGeom>
          <a:gradFill flip="none" rotWithShape="1">
            <a:gsLst>
              <a:gs pos="0">
                <a:schemeClr val="tx1">
                  <a:alpha val="50000"/>
                </a:schemeClr>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Title 1"/>
          <p:cNvSpPr>
            <a:spLocks noGrp="1"/>
          </p:cNvSpPr>
          <p:nvPr>
            <p:ph type="ctrTitle" hasCustomPrompt="1"/>
          </p:nvPr>
        </p:nvSpPr>
        <p:spPr>
          <a:xfrm>
            <a:off x="360000" y="180001"/>
            <a:ext cx="8424000" cy="1080000"/>
          </a:xfrm>
        </p:spPr>
        <p:txBody>
          <a:bodyPr anchor="b" anchorCtr="0">
            <a:normAutofit/>
          </a:bodyPr>
          <a:lstStyle>
            <a:lvl1pPr>
              <a:defRPr sz="4500">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360000" y="1440000"/>
            <a:ext cx="8424000"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1" name="Picture Placeholder 10"/>
          <p:cNvSpPr>
            <a:spLocks noGrp="1"/>
          </p:cNvSpPr>
          <p:nvPr>
            <p:ph type="pic" sz="quarter" idx="10"/>
          </p:nvPr>
        </p:nvSpPr>
        <p:spPr>
          <a:xfrm>
            <a:off x="360363" y="5733722"/>
            <a:ext cx="6746892" cy="944280"/>
          </a:xfrm>
        </p:spPr>
        <p:txBody>
          <a:bodyPr/>
          <a:lstStyle/>
          <a:p>
            <a:r>
              <a:rPr lang="en-GB" smtClean="0"/>
              <a:t>Drag picture to placeholder or click icon to add</a:t>
            </a:r>
            <a:endParaRPr lang="en-US" dirty="0"/>
          </a:p>
        </p:txBody>
      </p:sp>
      <p:grpSp>
        <p:nvGrpSpPr>
          <p:cNvPr id="4" name="Group 19"/>
          <p:cNvGrpSpPr>
            <a:grpSpLocks noChangeAspect="1"/>
          </p:cNvGrpSpPr>
          <p:nvPr userDrawn="1"/>
        </p:nvGrpSpPr>
        <p:grpSpPr>
          <a:xfrm>
            <a:off x="7434000" y="5554978"/>
            <a:ext cx="1710000" cy="1303022"/>
            <a:chOff x="7949775" y="0"/>
            <a:chExt cx="1194225" cy="910001"/>
          </a:xfrm>
        </p:grpSpPr>
        <p:sp>
          <p:nvSpPr>
            <p:cNvPr id="21" name="Rectangle 20"/>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2" name="KCL-LOGO-UK-1.png" descr="/Users/mac1/Desktop/KCL-LOGO-UK-1.png"/>
            <p:cNvPicPr>
              <a:picLocks noChangeAspect="1"/>
            </p:cNvPicPr>
            <p:nvPr userDrawn="1"/>
          </p:nvPicPr>
          <p:blipFill>
            <a:blip r:embed="rId4" r:link="rId5" cstate="print">
              <a:extLst>
                <a:ext uri="{28A0092B-C50C-407E-A947-70E740481C1C}">
                  <a14:useLocalDpi xmlns:a14="http://schemas.microsoft.com/office/drawing/2010/main" val="0"/>
                </a:ext>
              </a:extLst>
            </a:blip>
            <a:stretch>
              <a:fillRect/>
            </a:stretch>
          </p:blipFill>
          <p:spPr>
            <a:xfrm>
              <a:off x="7949775" y="0"/>
              <a:ext cx="1194225" cy="910000"/>
            </a:xfrm>
            <a:prstGeom prst="rect">
              <a:avLst/>
            </a:prstGeom>
          </p:spPr>
        </p:pic>
      </p:grpSp>
    </p:spTree>
    <p:extLst>
      <p:ext uri="{BB962C8B-B14F-4D97-AF65-F5344CB8AC3E}">
        <p14:creationId xmlns:p14="http://schemas.microsoft.com/office/powerpoint/2010/main" val="37011136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BA12-E261-4636-9028-817EE8863F7A}" type="datetimeFigureOut">
              <a:rPr lang="en-US" smtClean="0"/>
              <a:pPr/>
              <a:t>11/21/2016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80732-BA13-4665-AA90-B729F5F1438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BA12-E261-4636-9028-817EE8863F7A}" type="datetimeFigureOut">
              <a:rPr lang="en-US" smtClean="0"/>
              <a:pPr/>
              <a:t>11/21/2016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80732-BA13-4665-AA90-B729F5F14384}"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BD635-24CF-4155-B1FA-2086F7ABE7E0}" type="datetimeFigureOut">
              <a:rPr lang="en-GB" smtClean="0">
                <a:solidFill>
                  <a:prstClr val="black">
                    <a:tint val="75000"/>
                  </a:prstClr>
                </a:solidFill>
              </a:rPr>
              <a:pPr/>
              <a:t>21/11/2016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9335B-44B6-42BD-9EBB-F73BE9D8D0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0699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b="1" dirty="0" smtClean="0"/>
              <a:t>Employee Engagement: </a:t>
            </a:r>
            <a:br>
              <a:rPr lang="en-GB" sz="4000" b="1" dirty="0" smtClean="0"/>
            </a:br>
            <a:r>
              <a:rPr lang="en-GB" sz="4000" b="1" dirty="0" smtClean="0"/>
              <a:t>A Path to Organizational Success?</a:t>
            </a:r>
            <a:endParaRPr lang="en-GB" sz="4000" b="1" dirty="0"/>
          </a:p>
        </p:txBody>
      </p:sp>
      <p:sp>
        <p:nvSpPr>
          <p:cNvPr id="3" name="Subtitle 2"/>
          <p:cNvSpPr>
            <a:spLocks noGrp="1"/>
          </p:cNvSpPr>
          <p:nvPr>
            <p:ph type="subTitle" idx="1"/>
          </p:nvPr>
        </p:nvSpPr>
        <p:spPr/>
        <p:txBody>
          <a:bodyPr>
            <a:normAutofit fontScale="85000" lnSpcReduction="20000"/>
          </a:bodyPr>
          <a:lstStyle/>
          <a:p>
            <a:r>
              <a:rPr lang="en-GB" sz="2800" b="1" dirty="0" smtClean="0"/>
              <a:t>David E Guest</a:t>
            </a:r>
          </a:p>
          <a:p>
            <a:r>
              <a:rPr lang="en-GB" sz="2400" dirty="0" smtClean="0"/>
              <a:t>School of Management and Business</a:t>
            </a:r>
          </a:p>
          <a:p>
            <a:r>
              <a:rPr lang="en-GB" sz="2400" dirty="0" smtClean="0"/>
              <a:t>King’s College, London</a:t>
            </a:r>
          </a:p>
          <a:p>
            <a:endParaRPr lang="en-GB" sz="2400" dirty="0" smtClean="0"/>
          </a:p>
          <a:p>
            <a:r>
              <a:rPr lang="en-GB" sz="2400" dirty="0" smtClean="0"/>
              <a:t>Manchester Industrial Relations Society, November 2016</a:t>
            </a:r>
          </a:p>
          <a:p>
            <a:endParaRPr lang="en-GB" sz="2400" dirty="0" smtClean="0"/>
          </a:p>
          <a:p>
            <a:endParaRPr lang="en-GB" sz="2000" dirty="0"/>
          </a:p>
        </p:txBody>
      </p:sp>
      <p:pic>
        <p:nvPicPr>
          <p:cNvPr id="4" name="Picture 3" descr="k_logo"/>
          <p:cNvPicPr/>
          <p:nvPr/>
        </p:nvPicPr>
        <p:blipFill>
          <a:blip r:embed="rId3" cstate="print"/>
          <a:srcRect/>
          <a:stretch>
            <a:fillRect/>
          </a:stretch>
        </p:blipFill>
        <p:spPr bwMode="auto">
          <a:xfrm>
            <a:off x="3990975" y="548681"/>
            <a:ext cx="1162050" cy="13681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Content of Behavioural Work Engagement</a:t>
            </a:r>
            <a:endParaRPr lang="en-GB" sz="3200" b="1" dirty="0"/>
          </a:p>
        </p:txBody>
      </p:sp>
      <p:sp>
        <p:nvSpPr>
          <p:cNvPr id="3" name="Content Placeholder 2"/>
          <p:cNvSpPr>
            <a:spLocks noGrp="1"/>
          </p:cNvSpPr>
          <p:nvPr>
            <p:ph idx="1"/>
          </p:nvPr>
        </p:nvSpPr>
        <p:spPr/>
        <p:txBody>
          <a:bodyPr>
            <a:normAutofit/>
          </a:bodyPr>
          <a:lstStyle/>
          <a:p>
            <a:r>
              <a:rPr lang="en-GB" sz="2400" dirty="0" smtClean="0"/>
              <a:t>Physical engagement</a:t>
            </a:r>
          </a:p>
          <a:p>
            <a:pPr lvl="1"/>
            <a:r>
              <a:rPr lang="en-GB" sz="2000" dirty="0" smtClean="0"/>
              <a:t>“I devote a lot of energy to my job”</a:t>
            </a:r>
          </a:p>
          <a:p>
            <a:endParaRPr lang="en-GB" sz="2400" dirty="0" smtClean="0"/>
          </a:p>
          <a:p>
            <a:r>
              <a:rPr lang="en-GB" sz="2400" dirty="0" smtClean="0"/>
              <a:t>Emotional engagement</a:t>
            </a:r>
          </a:p>
          <a:p>
            <a:pPr lvl="1"/>
            <a:r>
              <a:rPr lang="en-GB" sz="2000" dirty="0" smtClean="0"/>
              <a:t>“I am enthusiastic in my job”</a:t>
            </a:r>
          </a:p>
          <a:p>
            <a:endParaRPr lang="en-GB" sz="2400" dirty="0" smtClean="0"/>
          </a:p>
          <a:p>
            <a:r>
              <a:rPr lang="en-GB" sz="2400" dirty="0" smtClean="0"/>
              <a:t>Cognitive engagement</a:t>
            </a:r>
          </a:p>
          <a:p>
            <a:pPr lvl="1"/>
            <a:r>
              <a:rPr lang="en-GB" sz="2000" dirty="0" smtClean="0"/>
              <a:t>“At work, I am absorbed by my job”</a:t>
            </a:r>
          </a:p>
          <a:p>
            <a:pPr lvl="1"/>
            <a:endParaRPr lang="en-GB" sz="2000" dirty="0" smtClean="0"/>
          </a:p>
          <a:p>
            <a:pPr>
              <a:buNone/>
            </a:pPr>
            <a:r>
              <a:rPr lang="en-GB" sz="2400" dirty="0" smtClean="0"/>
              <a:t>Engagement is thus defined as a motivational concept that is reflected in displayed behaviour.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Work Engagement as an Attitudinal Concept (European Model)</a:t>
            </a:r>
            <a:endParaRPr lang="en-GB" sz="3200" b="1" dirty="0"/>
          </a:p>
        </p:txBody>
      </p:sp>
      <p:sp>
        <p:nvSpPr>
          <p:cNvPr id="3" name="Content Placeholder 2"/>
          <p:cNvSpPr>
            <a:spLocks noGrp="1"/>
          </p:cNvSpPr>
          <p:nvPr>
            <p:ph idx="1"/>
          </p:nvPr>
        </p:nvSpPr>
        <p:spPr/>
        <p:txBody>
          <a:bodyPr>
            <a:normAutofit fontScale="92500"/>
          </a:bodyPr>
          <a:lstStyle/>
          <a:p>
            <a:pPr>
              <a:buNone/>
            </a:pPr>
            <a:r>
              <a:rPr lang="en-GB" sz="2400" dirty="0" smtClean="0"/>
              <a:t>Work engagement developed in Europe as an attitudinal concept defined as</a:t>
            </a:r>
          </a:p>
          <a:p>
            <a:pPr>
              <a:buNone/>
            </a:pPr>
            <a:r>
              <a:rPr lang="en-GB" sz="2400" dirty="0" smtClean="0"/>
              <a:t>“</a:t>
            </a:r>
            <a:r>
              <a:rPr lang="en-GB" sz="2400" b="1" dirty="0" smtClean="0"/>
              <a:t>a positive, fulfilling work-related state of mind that is characterised by….</a:t>
            </a:r>
            <a:r>
              <a:rPr lang="en-GB" sz="2400" dirty="0" smtClean="0"/>
              <a:t>”</a:t>
            </a:r>
          </a:p>
          <a:p>
            <a:r>
              <a:rPr lang="en-GB" sz="2400" b="1" dirty="0" smtClean="0"/>
              <a:t>Vigour</a:t>
            </a:r>
            <a:r>
              <a:rPr lang="en-GB" sz="2400" dirty="0" smtClean="0"/>
              <a:t> – high levels of energy, willingness to invest time and persistence in the face of difficulties</a:t>
            </a:r>
          </a:p>
          <a:p>
            <a:r>
              <a:rPr lang="en-GB" sz="2400" b="1" dirty="0" smtClean="0"/>
              <a:t>Dedication</a:t>
            </a:r>
            <a:r>
              <a:rPr lang="en-GB" sz="2400" dirty="0" smtClean="0"/>
              <a:t> – highly involved in work, experiencing a sense of significance, inspiration pride and challenge</a:t>
            </a:r>
          </a:p>
          <a:p>
            <a:r>
              <a:rPr lang="en-GB" sz="2400" b="1" dirty="0" smtClean="0"/>
              <a:t>Absorption</a:t>
            </a:r>
            <a:r>
              <a:rPr lang="en-GB" sz="2400" dirty="0" smtClean="0"/>
              <a:t> – fully concentrated and happily engrossed in work; time passes quickly and it can be difficult to detach from work</a:t>
            </a:r>
          </a:p>
          <a:p>
            <a:pPr>
              <a:buNone/>
            </a:pPr>
            <a:r>
              <a:rPr lang="en-GB" sz="2400" dirty="0" smtClean="0"/>
              <a:t>This form of engagement was initially viewed as the opposite of burnout (exhaustion, cynicism &amp; depersonalization)  </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Utrecht Work Engagement Scale</a:t>
            </a:r>
            <a:endParaRPr lang="en-GB" sz="3200" b="1" dirty="0"/>
          </a:p>
        </p:txBody>
      </p:sp>
      <p:sp>
        <p:nvSpPr>
          <p:cNvPr id="3" name="Content Placeholder 2"/>
          <p:cNvSpPr>
            <a:spLocks noGrp="1"/>
          </p:cNvSpPr>
          <p:nvPr>
            <p:ph idx="1"/>
          </p:nvPr>
        </p:nvSpPr>
        <p:spPr/>
        <p:txBody>
          <a:bodyPr>
            <a:normAutofit lnSpcReduction="10000"/>
          </a:bodyPr>
          <a:lstStyle/>
          <a:p>
            <a:pPr>
              <a:buNone/>
            </a:pPr>
            <a:r>
              <a:rPr lang="en-GB" sz="2400" dirty="0" smtClean="0"/>
              <a:t>A simple nine item measure (or a 17 item version).  This has been the dominant measure used in research on work engagement</a:t>
            </a:r>
          </a:p>
          <a:p>
            <a:pPr marL="0" indent="0">
              <a:buNone/>
            </a:pPr>
            <a:r>
              <a:rPr lang="en-GB" sz="2400" b="1" i="1" dirty="0" smtClean="0"/>
              <a:t>Vigour</a:t>
            </a:r>
          </a:p>
          <a:p>
            <a:pPr marL="0" indent="0">
              <a:buNone/>
            </a:pPr>
            <a:r>
              <a:rPr lang="en-GB" sz="2400" dirty="0" smtClean="0"/>
              <a:t>“At my work, I feel that I am bursting with energy”</a:t>
            </a:r>
          </a:p>
          <a:p>
            <a:pPr marL="0" indent="0">
              <a:buNone/>
            </a:pPr>
            <a:r>
              <a:rPr lang="en-GB" sz="2400" b="1" i="1" dirty="0" smtClean="0"/>
              <a:t>Dedication</a:t>
            </a:r>
            <a:endParaRPr lang="en-GB" sz="2400" dirty="0" smtClean="0"/>
          </a:p>
          <a:p>
            <a:pPr marL="0" indent="0">
              <a:buNone/>
            </a:pPr>
            <a:r>
              <a:rPr lang="en-GB" sz="2400" dirty="0" smtClean="0"/>
              <a:t>“I feel enthusiastic about my job”</a:t>
            </a:r>
          </a:p>
          <a:p>
            <a:pPr marL="0" indent="0">
              <a:buNone/>
            </a:pPr>
            <a:r>
              <a:rPr lang="en-GB" sz="2400" b="1" i="1" dirty="0" smtClean="0"/>
              <a:t>Absorption</a:t>
            </a:r>
            <a:endParaRPr lang="en-GB" sz="2400" dirty="0" smtClean="0"/>
          </a:p>
          <a:p>
            <a:pPr marL="0" indent="0">
              <a:buNone/>
            </a:pPr>
            <a:r>
              <a:rPr lang="en-GB" sz="2400" dirty="0" smtClean="0"/>
              <a:t>“I am immersed in my work”</a:t>
            </a:r>
          </a:p>
          <a:p>
            <a:pPr marL="0" indent="0">
              <a:buNone/>
            </a:pPr>
            <a:endParaRPr lang="en-GB" sz="2400" dirty="0"/>
          </a:p>
          <a:p>
            <a:pPr marL="0" indent="0">
              <a:buNone/>
            </a:pPr>
            <a:r>
              <a:rPr lang="en-GB" sz="2400" dirty="0" smtClean="0"/>
              <a:t>Rated on a scale from ‘never’ to ‘every day’</a:t>
            </a: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Antecedents of Work Engagement</a:t>
            </a:r>
            <a:br>
              <a:rPr lang="en-GB" sz="3200" b="1" dirty="0" smtClean="0"/>
            </a:br>
            <a:r>
              <a:rPr lang="en-GB" sz="2400" dirty="0" smtClean="0"/>
              <a:t>(The research evidence)</a:t>
            </a:r>
            <a:endParaRPr lang="en-GB" sz="3200" b="1" dirty="0"/>
          </a:p>
        </p:txBody>
      </p:sp>
      <p:sp>
        <p:nvSpPr>
          <p:cNvPr id="3" name="Content Placeholder 2"/>
          <p:cNvSpPr>
            <a:spLocks noGrp="1"/>
          </p:cNvSpPr>
          <p:nvPr>
            <p:ph idx="1"/>
          </p:nvPr>
        </p:nvSpPr>
        <p:spPr/>
        <p:txBody>
          <a:bodyPr>
            <a:normAutofit/>
          </a:bodyPr>
          <a:lstStyle/>
          <a:p>
            <a:r>
              <a:rPr lang="en-GB" sz="2400" b="1" dirty="0" smtClean="0"/>
              <a:t>Value congruence </a:t>
            </a:r>
            <a:r>
              <a:rPr lang="en-GB" sz="2400" dirty="0" smtClean="0"/>
              <a:t>– identification with the values and goals of the organisation</a:t>
            </a:r>
          </a:p>
          <a:p>
            <a:r>
              <a:rPr lang="en-GB" sz="2400" b="1" dirty="0" smtClean="0"/>
              <a:t>Perceived organisational support </a:t>
            </a:r>
            <a:r>
              <a:rPr lang="en-GB" sz="2400" dirty="0" smtClean="0"/>
              <a:t>– a belief that you can count on the organisation.  A sense of personal safety and trust</a:t>
            </a:r>
          </a:p>
          <a:p>
            <a:r>
              <a:rPr lang="en-GB" sz="2400" b="1" dirty="0" smtClean="0"/>
              <a:t>Positive core self-evaluation (Self-efficacy)</a:t>
            </a:r>
            <a:r>
              <a:rPr lang="en-GB" sz="2400" dirty="0" smtClean="0"/>
              <a:t> – confidence in your ability to engage successfully </a:t>
            </a:r>
          </a:p>
          <a:p>
            <a:r>
              <a:rPr lang="en-GB" sz="2400" b="1" dirty="0" smtClean="0"/>
              <a:t>Autonomy, challenge and variety in the job </a:t>
            </a:r>
            <a:r>
              <a:rPr lang="en-GB" sz="2400" dirty="0" smtClean="0"/>
              <a:t>– design of jobs to tap pro-active behaviour.  Scope for job crafting</a:t>
            </a:r>
          </a:p>
          <a:p>
            <a:r>
              <a:rPr lang="en-GB" sz="2400" b="1" dirty="0" smtClean="0"/>
              <a:t>A positive future</a:t>
            </a:r>
            <a:r>
              <a:rPr lang="en-GB" sz="2400" dirty="0" smtClean="0"/>
              <a:t> – opportunities for training and development</a:t>
            </a:r>
            <a:endParaRPr lang="en-GB" sz="2400" b="1" dirty="0" smtClean="0"/>
          </a:p>
          <a:p>
            <a:endParaRPr lang="en-GB" sz="2400" dirty="0" smtClean="0"/>
          </a:p>
          <a:p>
            <a:pPr marL="0" indent="0">
              <a:buNone/>
            </a:pPr>
            <a:endParaRPr lang="en-GB" sz="2400" dirty="0"/>
          </a:p>
        </p:txBody>
      </p:sp>
    </p:spTree>
    <p:extLst>
      <p:ext uri="{BB962C8B-B14F-4D97-AF65-F5344CB8AC3E}">
        <p14:creationId xmlns:p14="http://schemas.microsoft.com/office/powerpoint/2010/main" val="112938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Outcomes of Work Engagement</a:t>
            </a:r>
            <a:br>
              <a:rPr lang="en-GB" sz="3200" b="1" dirty="0" smtClean="0"/>
            </a:br>
            <a:r>
              <a:rPr lang="en-GB" sz="2400" dirty="0" smtClean="0"/>
              <a:t>(The research evidence)</a:t>
            </a:r>
            <a:endParaRPr lang="en-GB" sz="3200" b="1" dirty="0"/>
          </a:p>
        </p:txBody>
      </p:sp>
      <p:sp>
        <p:nvSpPr>
          <p:cNvPr id="3" name="Content Placeholder 2"/>
          <p:cNvSpPr>
            <a:spLocks noGrp="1"/>
          </p:cNvSpPr>
          <p:nvPr>
            <p:ph idx="1"/>
          </p:nvPr>
        </p:nvSpPr>
        <p:spPr/>
        <p:txBody>
          <a:bodyPr>
            <a:normAutofit fontScale="92500"/>
          </a:bodyPr>
          <a:lstStyle/>
          <a:p>
            <a:pPr>
              <a:buNone/>
            </a:pPr>
            <a:r>
              <a:rPr lang="en-GB" sz="2400" dirty="0" smtClean="0"/>
              <a:t>Extensive evidence, based largely on the European attitudinal model, shows that higher work engagement is associated with:</a:t>
            </a:r>
          </a:p>
          <a:p>
            <a:r>
              <a:rPr lang="en-GB" sz="2400" dirty="0" smtClean="0"/>
              <a:t>Higher individual performance</a:t>
            </a:r>
          </a:p>
          <a:p>
            <a:r>
              <a:rPr lang="en-GB" sz="2400" dirty="0" smtClean="0"/>
              <a:t>Higher organizational citizenship behaviour</a:t>
            </a:r>
          </a:p>
          <a:p>
            <a:r>
              <a:rPr lang="en-GB" sz="2400" dirty="0" smtClean="0"/>
              <a:t>More pro-active, innovative behaviour</a:t>
            </a:r>
          </a:p>
          <a:p>
            <a:r>
              <a:rPr lang="en-GB" sz="2400" dirty="0" smtClean="0"/>
              <a:t>Lower labour turnover</a:t>
            </a:r>
          </a:p>
          <a:p>
            <a:r>
              <a:rPr lang="en-GB" sz="2400" dirty="0" smtClean="0"/>
              <a:t>Lower absence</a:t>
            </a:r>
          </a:p>
          <a:p>
            <a:r>
              <a:rPr lang="en-GB" sz="2400" dirty="0" smtClean="0"/>
              <a:t>Higher job satisfaction and personal well-being</a:t>
            </a:r>
          </a:p>
          <a:p>
            <a:pPr>
              <a:buNone/>
            </a:pPr>
            <a:endParaRPr lang="en-GB" sz="2400" dirty="0" smtClean="0"/>
          </a:p>
          <a:p>
            <a:pPr>
              <a:buNone/>
            </a:pPr>
            <a:r>
              <a:rPr lang="en-GB" sz="2400" dirty="0" smtClean="0"/>
              <a:t>This evidence is found in both cross-sectional and longitudinal studies</a:t>
            </a:r>
          </a:p>
          <a:p>
            <a:pPr>
              <a:buNone/>
            </a:pP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Work Engagement: An Assessment</a:t>
            </a:r>
            <a:endParaRPr lang="en-GB" sz="3600" b="1" dirty="0"/>
          </a:p>
        </p:txBody>
      </p:sp>
      <p:sp>
        <p:nvSpPr>
          <p:cNvPr id="3" name="Content Placeholder 2"/>
          <p:cNvSpPr>
            <a:spLocks noGrp="1"/>
          </p:cNvSpPr>
          <p:nvPr>
            <p:ph idx="1"/>
          </p:nvPr>
        </p:nvSpPr>
        <p:spPr/>
        <p:txBody>
          <a:bodyPr>
            <a:normAutofit fontScale="85000" lnSpcReduction="10000"/>
          </a:bodyPr>
          <a:lstStyle/>
          <a:p>
            <a:r>
              <a:rPr lang="en-GB" sz="2400" dirty="0" smtClean="0"/>
              <a:t>A clearly defined construct with a well-established measure</a:t>
            </a:r>
          </a:p>
          <a:p>
            <a:r>
              <a:rPr lang="en-GB" sz="2400" dirty="0" smtClean="0"/>
              <a:t>Underpinning theoretical base in Job demands – resources (JD-R) theory (Bakker &amp; </a:t>
            </a:r>
            <a:r>
              <a:rPr lang="en-GB" sz="2400" dirty="0" err="1" smtClean="0"/>
              <a:t>Demerouti</a:t>
            </a:r>
            <a:r>
              <a:rPr lang="en-GB" sz="2400" dirty="0" smtClean="0"/>
              <a:t>, 2007: </a:t>
            </a:r>
            <a:r>
              <a:rPr lang="en-GB" sz="2400" dirty="0" err="1" smtClean="0"/>
              <a:t>Karasek</a:t>
            </a:r>
            <a:r>
              <a:rPr lang="en-GB" sz="2400" dirty="0" smtClean="0"/>
              <a:t> &amp; Theorell, 1990)</a:t>
            </a:r>
          </a:p>
          <a:p>
            <a:r>
              <a:rPr lang="en-GB" sz="2400" dirty="0"/>
              <a:t>Several major reviews and meta-analyses reflect </a:t>
            </a:r>
            <a:r>
              <a:rPr lang="en-GB" sz="2400" dirty="0" smtClean="0"/>
              <a:t>the large </a:t>
            </a:r>
            <a:r>
              <a:rPr lang="en-GB" sz="2400" dirty="0"/>
              <a:t>body of </a:t>
            </a:r>
            <a:r>
              <a:rPr lang="en-GB" sz="2400" dirty="0" smtClean="0"/>
              <a:t>research: i.e. a strong evidence base</a:t>
            </a:r>
            <a:endParaRPr lang="en-GB" sz="2400" dirty="0"/>
          </a:p>
          <a:p>
            <a:r>
              <a:rPr lang="en-GB" sz="2400" dirty="0" smtClean="0"/>
              <a:t>Evidence points to specific antecedents leading to clear policy guidelines</a:t>
            </a:r>
          </a:p>
          <a:p>
            <a:r>
              <a:rPr lang="en-GB" sz="2400" dirty="0" smtClean="0"/>
              <a:t>Evidence about its consequences confirms the positive impact on behaviour and well-being</a:t>
            </a:r>
          </a:p>
          <a:p>
            <a:pPr>
              <a:buNone/>
            </a:pPr>
            <a:r>
              <a:rPr lang="en-GB" sz="2400" dirty="0" smtClean="0"/>
              <a:t>BUT</a:t>
            </a:r>
          </a:p>
          <a:p>
            <a:r>
              <a:rPr lang="en-GB" sz="2400" dirty="0" smtClean="0"/>
              <a:t>Major questions about </a:t>
            </a:r>
            <a:r>
              <a:rPr lang="en-GB" sz="2400" dirty="0" err="1" smtClean="0"/>
              <a:t>discriminant</a:t>
            </a:r>
            <a:r>
              <a:rPr lang="en-GB" sz="2400" dirty="0" smtClean="0"/>
              <a:t> validity</a:t>
            </a:r>
          </a:p>
          <a:p>
            <a:r>
              <a:rPr lang="en-GB" sz="2400" dirty="0" smtClean="0"/>
              <a:t>It is a highly individual concept that by-passes employment relations</a:t>
            </a:r>
          </a:p>
          <a:p>
            <a:r>
              <a:rPr lang="en-GB" sz="2400" dirty="0" smtClean="0"/>
              <a:t>Organizations show little interest and seem to want to improve performance through employee engagement with the organization rather than with their work</a:t>
            </a:r>
            <a:endParaRPr lang="en-GB" sz="2400" dirty="0"/>
          </a:p>
        </p:txBody>
      </p:sp>
    </p:spTree>
    <p:extLst>
      <p:ext uri="{BB962C8B-B14F-4D97-AF65-F5344CB8AC3E}">
        <p14:creationId xmlns:p14="http://schemas.microsoft.com/office/powerpoint/2010/main" val="77375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Origins of Organizational Engagement</a:t>
            </a:r>
            <a:endParaRPr lang="en-GB" sz="3600" b="1" dirty="0"/>
          </a:p>
        </p:txBody>
      </p:sp>
      <p:sp>
        <p:nvSpPr>
          <p:cNvPr id="3" name="Content Placeholder 2"/>
          <p:cNvSpPr>
            <a:spLocks noGrp="1"/>
          </p:cNvSpPr>
          <p:nvPr>
            <p:ph idx="1"/>
          </p:nvPr>
        </p:nvSpPr>
        <p:spPr/>
        <p:txBody>
          <a:bodyPr>
            <a:normAutofit/>
          </a:bodyPr>
          <a:lstStyle/>
          <a:p>
            <a:r>
              <a:rPr lang="en-GB" sz="2400" dirty="0" smtClean="0"/>
              <a:t>Developed and promoted initially by the Gallup Organization</a:t>
            </a:r>
          </a:p>
          <a:p>
            <a:endParaRPr lang="en-GB" sz="2400" dirty="0" smtClean="0"/>
          </a:p>
          <a:p>
            <a:r>
              <a:rPr lang="en-GB" sz="2400" dirty="0" smtClean="0"/>
              <a:t>Gained some initial academic credibility via Harter, Schmidt &amp; Hayes (2002) analysis of the Gallup 12</a:t>
            </a:r>
          </a:p>
          <a:p>
            <a:endParaRPr lang="en-GB" sz="2400" dirty="0" smtClean="0"/>
          </a:p>
          <a:p>
            <a:r>
              <a:rPr lang="en-GB" sz="2400" dirty="0" smtClean="0"/>
              <a:t>Heavily marketed by consultants through surveys and claimed association with organizational performance</a:t>
            </a:r>
          </a:p>
          <a:p>
            <a:endParaRPr lang="en-GB" sz="2400" dirty="0" smtClean="0"/>
          </a:p>
          <a:p>
            <a:r>
              <a:rPr lang="en-GB" sz="2400" dirty="0" smtClean="0"/>
              <a:t>Entirely separate from the dominant stream of academic research on work engagement</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What is Organizational Engagement?:</a:t>
            </a:r>
            <a:br>
              <a:rPr lang="en-GB" sz="3200" b="1" dirty="0" smtClean="0"/>
            </a:br>
            <a:r>
              <a:rPr lang="en-GB" sz="3200" b="1" dirty="0" smtClean="0"/>
              <a:t> All Things to All People</a:t>
            </a:r>
            <a:endParaRPr lang="en-GB" sz="3200" b="1" dirty="0"/>
          </a:p>
        </p:txBody>
      </p:sp>
      <p:sp>
        <p:nvSpPr>
          <p:cNvPr id="3" name="Content Placeholder 2"/>
          <p:cNvSpPr>
            <a:spLocks noGrp="1"/>
          </p:cNvSpPr>
          <p:nvPr>
            <p:ph idx="1"/>
          </p:nvPr>
        </p:nvSpPr>
        <p:spPr/>
        <p:txBody>
          <a:bodyPr>
            <a:normAutofit lnSpcReduction="10000"/>
          </a:bodyPr>
          <a:lstStyle/>
          <a:p>
            <a:pPr>
              <a:buNone/>
            </a:pPr>
            <a:r>
              <a:rPr lang="en-GB" sz="2400" dirty="0" smtClean="0"/>
              <a:t>“Individuals’ involvement and satisfaction as well as enthusiasm for work”  (Gallup)</a:t>
            </a:r>
          </a:p>
          <a:p>
            <a:pPr>
              <a:buNone/>
            </a:pPr>
            <a:endParaRPr lang="en-GB" sz="2400" dirty="0" smtClean="0"/>
          </a:p>
          <a:p>
            <a:pPr>
              <a:buNone/>
            </a:pPr>
            <a:r>
              <a:rPr lang="en-GB" sz="2400" dirty="0" smtClean="0"/>
              <a:t>“..employees willingness and ability to contribute to company success” (Towers Perrin)</a:t>
            </a:r>
          </a:p>
          <a:p>
            <a:pPr>
              <a:buNone/>
            </a:pPr>
            <a:endParaRPr lang="en-GB" sz="2400" dirty="0" smtClean="0"/>
          </a:p>
          <a:p>
            <a:pPr>
              <a:buNone/>
            </a:pPr>
            <a:r>
              <a:rPr lang="en-GB" sz="2400" dirty="0" smtClean="0"/>
              <a:t>“...a positive attitude held by the employee towards the organisation and its values” (IES)</a:t>
            </a:r>
          </a:p>
          <a:p>
            <a:pPr>
              <a:buNone/>
            </a:pPr>
            <a:endParaRPr lang="en-GB" sz="2400" dirty="0" smtClean="0"/>
          </a:p>
          <a:p>
            <a:pPr>
              <a:buNone/>
            </a:pPr>
            <a:r>
              <a:rPr lang="en-GB" sz="2400" dirty="0" smtClean="0"/>
              <a:t>“..a combination of commitment to the organisation and its values plus a willingness to help out colleagues”  (CIPD)</a:t>
            </a:r>
            <a:endParaRPr lang="en-GB"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Organizational Engagement Through Attitude  Surveys: The Example of the Gallup 12</a:t>
            </a:r>
            <a:endParaRPr lang="en-GB" sz="3200" b="1" dirty="0"/>
          </a:p>
        </p:txBody>
      </p:sp>
      <p:sp>
        <p:nvSpPr>
          <p:cNvPr id="3" name="Content Placeholder 2"/>
          <p:cNvSpPr>
            <a:spLocks noGrp="1"/>
          </p:cNvSpPr>
          <p:nvPr>
            <p:ph idx="1"/>
          </p:nvPr>
        </p:nvSpPr>
        <p:spPr>
          <a:xfrm>
            <a:off x="457200" y="1600200"/>
            <a:ext cx="8229600" cy="4709120"/>
          </a:xfrm>
        </p:spPr>
        <p:txBody>
          <a:bodyPr>
            <a:normAutofit fontScale="25000" lnSpcReduction="20000"/>
          </a:bodyPr>
          <a:lstStyle/>
          <a:p>
            <a:pPr>
              <a:buNone/>
            </a:pPr>
            <a:endParaRPr lang="en-GB" sz="2400" dirty="0" smtClean="0"/>
          </a:p>
          <a:p>
            <a:pPr>
              <a:buNone/>
            </a:pPr>
            <a:endParaRPr lang="en-GB" sz="2400" dirty="0" smtClean="0"/>
          </a:p>
          <a:p>
            <a:pPr>
              <a:buNone/>
            </a:pPr>
            <a:r>
              <a:rPr lang="en-GB" sz="9600" dirty="0" smtClean="0"/>
              <a:t>The Gallup Organization initially marketed organizational engagement by developing the Gallup 12 from its standard surveys.</a:t>
            </a:r>
          </a:p>
          <a:p>
            <a:pPr>
              <a:buNone/>
            </a:pPr>
            <a:endParaRPr lang="en-GB" sz="9600" dirty="0" smtClean="0"/>
          </a:p>
          <a:p>
            <a:pPr>
              <a:buNone/>
            </a:pPr>
            <a:r>
              <a:rPr lang="en-GB" sz="9600" dirty="0" smtClean="0"/>
              <a:t>The Gallup 12 “explain a great deal of the variance in what is defined as ‘overall job satisfaction’...we refer to them as measures of employee engagement to differentiate these actionable work-group-level facets from the more general theoretical construct of ‘job satisfaction’”</a:t>
            </a:r>
            <a:r>
              <a:rPr lang="en-GB" sz="7400" dirty="0" smtClean="0"/>
              <a:t>.  (Harter, Schmidt and Hayes, 2002)</a:t>
            </a:r>
          </a:p>
          <a:p>
            <a:pPr>
              <a:buNone/>
            </a:pPr>
            <a:endParaRPr lang="en-GB" sz="7400" dirty="0" smtClean="0"/>
          </a:p>
          <a:p>
            <a:pPr>
              <a:buNone/>
            </a:pPr>
            <a:r>
              <a:rPr lang="en-GB" sz="9600" dirty="0" smtClean="0"/>
              <a:t>However it is questionable whether the items can point to action</a:t>
            </a:r>
          </a:p>
          <a:p>
            <a:pPr>
              <a:buNone/>
            </a:pPr>
            <a:endParaRPr lang="en-GB" sz="9600" dirty="0" smtClean="0"/>
          </a:p>
          <a:p>
            <a:pPr>
              <a:buNone/>
            </a:pPr>
            <a:r>
              <a:rPr lang="en-GB" sz="9600" dirty="0" smtClean="0"/>
              <a:t>  </a:t>
            </a:r>
            <a:endParaRPr lang="en-GB" sz="9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Gallup 12 </a:t>
            </a:r>
            <a:r>
              <a:rPr lang="en-GB" sz="2800" dirty="0" smtClean="0"/>
              <a:t>(examples)</a:t>
            </a:r>
            <a:endParaRPr lang="en-GB" sz="3200" b="1" dirty="0"/>
          </a:p>
        </p:txBody>
      </p:sp>
      <p:sp>
        <p:nvSpPr>
          <p:cNvPr id="3" name="Content Placeholder 2"/>
          <p:cNvSpPr>
            <a:spLocks noGrp="1"/>
          </p:cNvSpPr>
          <p:nvPr>
            <p:ph idx="1"/>
          </p:nvPr>
        </p:nvSpPr>
        <p:spPr/>
        <p:txBody>
          <a:bodyPr>
            <a:normAutofit/>
          </a:bodyPr>
          <a:lstStyle/>
          <a:p>
            <a:pPr marL="0" indent="0">
              <a:buNone/>
            </a:pPr>
            <a:r>
              <a:rPr lang="en-GB" sz="2400" dirty="0" smtClean="0"/>
              <a:t>I know what is expected of me at work</a:t>
            </a:r>
          </a:p>
          <a:p>
            <a:pPr marL="0" indent="0">
              <a:buNone/>
            </a:pPr>
            <a:endParaRPr lang="en-GB" sz="2400" dirty="0"/>
          </a:p>
          <a:p>
            <a:pPr marL="0" indent="0">
              <a:buNone/>
            </a:pPr>
            <a:r>
              <a:rPr lang="en-GB" sz="2400" dirty="0" smtClean="0"/>
              <a:t>There is someone at work who encourages my development</a:t>
            </a:r>
          </a:p>
          <a:p>
            <a:pPr marL="0" indent="0">
              <a:buNone/>
            </a:pPr>
            <a:endParaRPr lang="en-GB" sz="2400" dirty="0"/>
          </a:p>
          <a:p>
            <a:pPr marL="0" indent="0">
              <a:buNone/>
            </a:pPr>
            <a:r>
              <a:rPr lang="en-GB" sz="2400" dirty="0" smtClean="0"/>
              <a:t>The mission or purpose of my company makes me feel my job is important</a:t>
            </a:r>
          </a:p>
          <a:p>
            <a:pPr marL="0" indent="0">
              <a:buNone/>
            </a:pPr>
            <a:endParaRPr lang="en-GB" sz="2400" dirty="0"/>
          </a:p>
          <a:p>
            <a:pPr marL="0" indent="0">
              <a:buNone/>
            </a:pPr>
            <a:r>
              <a:rPr lang="en-GB" sz="2400" dirty="0" smtClean="0"/>
              <a:t>I have a best friend at work</a:t>
            </a:r>
          </a:p>
          <a:p>
            <a:pPr marL="0" indent="0">
              <a:buNone/>
            </a:pPr>
            <a:endParaRPr lang="en-GB" sz="2400" dirty="0"/>
          </a:p>
          <a:p>
            <a:pPr marL="0" indent="0">
              <a:buNone/>
            </a:pPr>
            <a:r>
              <a:rPr lang="en-GB" sz="2400" i="1" dirty="0" smtClean="0"/>
              <a:t>Responses range from ‘strongly agree’ to ‘strongly disagree’</a:t>
            </a:r>
            <a:endParaRPr lang="en-GB" sz="2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Why Employee Engagement?</a:t>
            </a:r>
            <a:endParaRPr lang="en-GB" sz="3200" b="1" dirty="0"/>
          </a:p>
        </p:txBody>
      </p:sp>
      <p:sp>
        <p:nvSpPr>
          <p:cNvPr id="3" name="Content Placeholder 2"/>
          <p:cNvSpPr>
            <a:spLocks noGrp="1"/>
          </p:cNvSpPr>
          <p:nvPr>
            <p:ph idx="1"/>
          </p:nvPr>
        </p:nvSpPr>
        <p:spPr/>
        <p:txBody>
          <a:bodyPr>
            <a:normAutofit fontScale="92500"/>
          </a:bodyPr>
          <a:lstStyle/>
          <a:p>
            <a:r>
              <a:rPr lang="en-GB" sz="2400" dirty="0" smtClean="0"/>
              <a:t>Organizational anxiety about employee motivation and commitment and stalled productivity in times of uncertainty </a:t>
            </a:r>
          </a:p>
          <a:p>
            <a:endParaRPr lang="en-GB" sz="2400" dirty="0" smtClean="0"/>
          </a:p>
          <a:p>
            <a:r>
              <a:rPr lang="en-GB" sz="2400" dirty="0" smtClean="0"/>
              <a:t>Management concern about how to manage discretionary work</a:t>
            </a:r>
          </a:p>
          <a:p>
            <a:endParaRPr lang="en-GB" sz="2400" dirty="0" smtClean="0"/>
          </a:p>
          <a:p>
            <a:r>
              <a:rPr lang="en-GB" sz="2400" dirty="0" smtClean="0"/>
              <a:t>Employee anxiety, disaffection and lower job satisfaction as a result of pressures to work harder, reducing autonomy, declining voice and limited pay rises.</a:t>
            </a:r>
          </a:p>
          <a:p>
            <a:endParaRPr lang="en-GB" sz="2400" dirty="0" smtClean="0"/>
          </a:p>
          <a:p>
            <a:r>
              <a:rPr lang="en-GB" sz="2400" dirty="0" smtClean="0"/>
              <a:t>The ‘problem’ of engagement reflected in organizational attitude surveys and illustrated in the findings of the Gallup Organization – and it became rated as the No1 problem faced by HR managers</a:t>
            </a:r>
          </a:p>
          <a:p>
            <a:endParaRPr lang="en-GB" sz="2400" dirty="0" smtClean="0"/>
          </a:p>
        </p:txBody>
      </p:sp>
    </p:spTree>
    <p:extLst>
      <p:ext uri="{BB962C8B-B14F-4D97-AF65-F5344CB8AC3E}">
        <p14:creationId xmlns:p14="http://schemas.microsoft.com/office/powerpoint/2010/main" val="3356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Engagement and the Use of Attitude Surveys</a:t>
            </a:r>
            <a:endParaRPr lang="en-GB" sz="3200" b="1" dirty="0"/>
          </a:p>
        </p:txBody>
      </p:sp>
      <p:sp>
        <p:nvSpPr>
          <p:cNvPr id="3" name="Content Placeholder 2"/>
          <p:cNvSpPr>
            <a:spLocks noGrp="1"/>
          </p:cNvSpPr>
          <p:nvPr>
            <p:ph idx="1"/>
          </p:nvPr>
        </p:nvSpPr>
        <p:spPr/>
        <p:txBody>
          <a:bodyPr>
            <a:normAutofit/>
          </a:bodyPr>
          <a:lstStyle/>
          <a:p>
            <a:pPr>
              <a:buNone/>
            </a:pPr>
            <a:r>
              <a:rPr lang="en-GB" sz="2400" dirty="0" smtClean="0"/>
              <a:t>Most organizations seem to “do” engagement by using consultancy-based attitude surveys and benchmarking.</a:t>
            </a:r>
          </a:p>
          <a:p>
            <a:pPr>
              <a:buNone/>
            </a:pPr>
            <a:r>
              <a:rPr lang="en-GB" sz="2400" dirty="0" smtClean="0"/>
              <a:t>KCL survey of 350 HR managers: over 75% measured engagement using measures of job satisfaction, organizational commitment and identification with organizational values</a:t>
            </a:r>
          </a:p>
          <a:p>
            <a:r>
              <a:rPr lang="en-GB" sz="2400" dirty="0" smtClean="0"/>
              <a:t>Consultancy surveys identify an “engagement deficit”: Typically 30% highly engaged, 30% not engaged</a:t>
            </a:r>
          </a:p>
          <a:p>
            <a:r>
              <a:rPr lang="en-GB" sz="2400" dirty="0" smtClean="0"/>
              <a:t>Consultant surveys also consistently report a correlation between engagement and performance across all countries and sectors</a:t>
            </a:r>
          </a:p>
          <a:p>
            <a:r>
              <a:rPr lang="en-GB" sz="2400" dirty="0" smtClean="0"/>
              <a:t>But it doesn’t seem matter what goes into the surveys</a:t>
            </a:r>
            <a:endParaRPr lang="en-GB"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Engagement Through Leadership:</a:t>
            </a:r>
            <a:br>
              <a:rPr lang="en-GB" sz="3200" b="1" dirty="0" smtClean="0"/>
            </a:br>
            <a:r>
              <a:rPr lang="en-GB" sz="3200" b="1" dirty="0" smtClean="0"/>
              <a:t>The UK MacLeod Enquiry</a:t>
            </a:r>
            <a:endParaRPr lang="en-GB" sz="3200" b="1" dirty="0"/>
          </a:p>
        </p:txBody>
      </p:sp>
      <p:sp>
        <p:nvSpPr>
          <p:cNvPr id="3" name="Content Placeholder 2"/>
          <p:cNvSpPr>
            <a:spLocks noGrp="1"/>
          </p:cNvSpPr>
          <p:nvPr>
            <p:ph idx="1"/>
          </p:nvPr>
        </p:nvSpPr>
        <p:spPr>
          <a:xfrm>
            <a:off x="457200" y="1484784"/>
            <a:ext cx="8229600" cy="5040560"/>
          </a:xfrm>
        </p:spPr>
        <p:txBody>
          <a:bodyPr>
            <a:normAutofit fontScale="55000" lnSpcReduction="20000"/>
          </a:bodyPr>
          <a:lstStyle/>
          <a:p>
            <a:pPr>
              <a:buNone/>
            </a:pPr>
            <a:r>
              <a:rPr lang="en-GB" sz="4200" dirty="0" smtClean="0"/>
              <a:t>The MacLeod Enquiry was set up by government to explore the potential for engagement to enhance productivity and innovation in industry </a:t>
            </a:r>
          </a:p>
          <a:p>
            <a:pPr>
              <a:buNone/>
            </a:pPr>
            <a:endParaRPr lang="en-GB" sz="3600" dirty="0" smtClean="0"/>
          </a:p>
          <a:p>
            <a:pPr>
              <a:buNone/>
            </a:pPr>
            <a:r>
              <a:rPr lang="en-GB" sz="4200" dirty="0" smtClean="0"/>
              <a:t>Report concludes: “Despite there being some debate about the precise meaning of employee engagement there are three things we know about it: it is measurable; it can be correlated with performance; and it varies from poor to great” </a:t>
            </a:r>
          </a:p>
          <a:p>
            <a:pPr>
              <a:buNone/>
            </a:pPr>
            <a:endParaRPr lang="en-GB" sz="3600" dirty="0" smtClean="0"/>
          </a:p>
          <a:p>
            <a:pPr>
              <a:buNone/>
            </a:pPr>
            <a:r>
              <a:rPr lang="en-GB" sz="4200" dirty="0" smtClean="0"/>
              <a:t>Enquiry received over 50 definitions of engagement:  For example:</a:t>
            </a:r>
          </a:p>
          <a:p>
            <a:pPr>
              <a:buNone/>
            </a:pPr>
            <a:r>
              <a:rPr lang="en-GB" sz="4200" dirty="0" smtClean="0"/>
              <a:t>“You sort of smell it, don’t you, that engagement of people as people.  What goes on in meetings, how people talk to each other. You get the sense of energy, engagement, commitment, belief in what the organisation stands for”.   </a:t>
            </a:r>
          </a:p>
          <a:p>
            <a:pPr>
              <a:buNone/>
            </a:pPr>
            <a:r>
              <a:rPr lang="en-GB" sz="4200" dirty="0" smtClean="0"/>
              <a:t>“You know it when you see it”</a:t>
            </a:r>
          </a:p>
          <a:p>
            <a:pPr>
              <a:buNone/>
            </a:pPr>
            <a:endParaRPr lang="en-GB" sz="3600" dirty="0" smtClean="0"/>
          </a:p>
          <a:p>
            <a:pPr>
              <a:buNone/>
            </a:pPr>
            <a:endParaRPr lang="en-GB" sz="3600" dirty="0" smtClean="0"/>
          </a:p>
          <a:p>
            <a:pPr>
              <a:buNone/>
            </a:pPr>
            <a:endParaRPr lang="en-GB" dirty="0" smtClean="0"/>
          </a:p>
          <a:p>
            <a:pPr>
              <a:buNone/>
            </a:pPr>
            <a:endParaRPr lang="en-GB" sz="2400" dirty="0" smtClean="0"/>
          </a:p>
          <a:p>
            <a:pPr>
              <a:buNone/>
            </a:pPr>
            <a:endParaRPr lang="en-GB" sz="2800" dirty="0" smtClean="0"/>
          </a:p>
          <a:p>
            <a:pPr>
              <a:buNone/>
            </a:pPr>
            <a:endParaRPr lang="en-GB" sz="2400" dirty="0" smtClean="0"/>
          </a:p>
          <a:p>
            <a:pPr>
              <a:buNone/>
            </a:pPr>
            <a:endParaRPr lang="en-GB"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Action Arising From the MacLeod Report</a:t>
            </a:r>
            <a:endParaRPr lang="en-GB" sz="3200" b="1" dirty="0"/>
          </a:p>
        </p:txBody>
      </p:sp>
      <p:sp>
        <p:nvSpPr>
          <p:cNvPr id="3" name="Content Placeholder 2"/>
          <p:cNvSpPr>
            <a:spLocks noGrp="1"/>
          </p:cNvSpPr>
          <p:nvPr>
            <p:ph idx="1"/>
          </p:nvPr>
        </p:nvSpPr>
        <p:spPr/>
        <p:txBody>
          <a:bodyPr>
            <a:noAutofit/>
          </a:bodyPr>
          <a:lstStyle/>
          <a:p>
            <a:pPr>
              <a:buNone/>
            </a:pPr>
            <a:r>
              <a:rPr lang="en-GB" sz="2400" dirty="0" smtClean="0"/>
              <a:t>Enquiry settled on the following definition:</a:t>
            </a:r>
          </a:p>
          <a:p>
            <a:pPr>
              <a:buNone/>
            </a:pPr>
            <a:r>
              <a:rPr lang="en-GB" sz="2400" dirty="0" smtClean="0"/>
              <a:t>“A workplace approach designed to ensure that employees are committed to their organization’s goals and values, motivated to contribute to organizational success, and are able at the same time to enhance their own sense of well-being”</a:t>
            </a:r>
          </a:p>
          <a:p>
            <a:pPr>
              <a:buNone/>
            </a:pPr>
            <a:r>
              <a:rPr lang="en-GB" sz="2400" dirty="0" smtClean="0"/>
              <a:t>And recommended four main areas of action:</a:t>
            </a:r>
          </a:p>
          <a:p>
            <a:pPr>
              <a:buNone/>
            </a:pPr>
            <a:r>
              <a:rPr lang="en-GB" sz="2400" dirty="0" smtClean="0"/>
              <a:t>		Leadership: Integrity: Engaging managers: Voice</a:t>
            </a:r>
          </a:p>
          <a:p>
            <a:pPr>
              <a:buNone/>
            </a:pPr>
            <a:endParaRPr lang="en-GB" sz="2400" dirty="0" smtClean="0"/>
          </a:p>
          <a:p>
            <a:pPr>
              <a:buNone/>
            </a:pPr>
            <a:r>
              <a:rPr lang="en-GB" sz="2400" dirty="0" smtClean="0"/>
              <a:t>Set up an implementation task force “Engage for Success”, endorsed by Prime Minister Cameron and leading industrialists, to promote engagement</a:t>
            </a:r>
          </a:p>
          <a:p>
            <a:pPr>
              <a:buNone/>
            </a:pPr>
            <a:r>
              <a:rPr lang="en-GB" sz="2400" dirty="0" smtClean="0"/>
              <a:t>		</a:t>
            </a: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Implementing Leadership-Driven Engagement</a:t>
            </a:r>
            <a:endParaRPr lang="en-GB" sz="3600" b="1" dirty="0"/>
          </a:p>
        </p:txBody>
      </p:sp>
      <p:sp>
        <p:nvSpPr>
          <p:cNvPr id="3" name="Content Placeholder 2"/>
          <p:cNvSpPr>
            <a:spLocks noGrp="1"/>
          </p:cNvSpPr>
          <p:nvPr>
            <p:ph idx="1"/>
          </p:nvPr>
        </p:nvSpPr>
        <p:spPr/>
        <p:txBody>
          <a:bodyPr>
            <a:normAutofit fontScale="92500"/>
          </a:bodyPr>
          <a:lstStyle/>
          <a:p>
            <a:pPr>
              <a:buNone/>
            </a:pPr>
            <a:r>
              <a:rPr lang="en-GB" sz="2400" dirty="0" smtClean="0"/>
              <a:t>The MacLeod Report offers four broad recommendations:</a:t>
            </a:r>
          </a:p>
          <a:p>
            <a:r>
              <a:rPr lang="en-GB" sz="2400" b="1" dirty="0" smtClean="0"/>
              <a:t>Leadership</a:t>
            </a:r>
            <a:r>
              <a:rPr lang="en-GB" sz="2400" dirty="0" smtClean="0"/>
              <a:t> revealed in a “strong strategic narrative” and reflected in the organization’s aims, values and culture</a:t>
            </a:r>
          </a:p>
          <a:p>
            <a:r>
              <a:rPr lang="en-GB" sz="2400" b="1" dirty="0" smtClean="0"/>
              <a:t>Engaging managers</a:t>
            </a:r>
            <a:r>
              <a:rPr lang="en-GB" sz="2400" dirty="0" smtClean="0"/>
              <a:t>  “facilitate and empower rather than control”</a:t>
            </a:r>
          </a:p>
          <a:p>
            <a:r>
              <a:rPr lang="en-GB" sz="2400" b="1" dirty="0" smtClean="0"/>
              <a:t>Integrity</a:t>
            </a:r>
            <a:r>
              <a:rPr lang="en-GB" sz="2400" dirty="0" smtClean="0"/>
              <a:t> which is concerned with the consistent application of values to promote trust</a:t>
            </a:r>
          </a:p>
          <a:p>
            <a:r>
              <a:rPr lang="en-GB" sz="2400" b="1" dirty="0" smtClean="0"/>
              <a:t>Voice</a:t>
            </a:r>
            <a:r>
              <a:rPr lang="en-GB" sz="2400" dirty="0" smtClean="0"/>
              <a:t>: “an effective and empowered employee voice – employees’ views are sought out: they are listened to and see their opinions count and make a difference. They speak out and challenge where appropriate.  A strong sense of listening and of responsiveness permeates the organisation, enabled by effective communication”</a:t>
            </a: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An Assessment:</a:t>
            </a:r>
            <a:br>
              <a:rPr lang="en-GB" sz="3200" b="1" dirty="0" smtClean="0"/>
            </a:br>
            <a:r>
              <a:rPr lang="en-GB" sz="3200" b="1" dirty="0" smtClean="0"/>
              <a:t> Challenges for Organizational Engagement</a:t>
            </a:r>
            <a:endParaRPr lang="en-GB" sz="3200" b="1" dirty="0"/>
          </a:p>
        </p:txBody>
      </p:sp>
      <p:sp>
        <p:nvSpPr>
          <p:cNvPr id="3" name="Content Placeholder 2"/>
          <p:cNvSpPr>
            <a:spLocks noGrp="1"/>
          </p:cNvSpPr>
          <p:nvPr>
            <p:ph idx="1"/>
          </p:nvPr>
        </p:nvSpPr>
        <p:spPr/>
        <p:txBody>
          <a:bodyPr>
            <a:normAutofit/>
          </a:bodyPr>
          <a:lstStyle/>
          <a:p>
            <a:r>
              <a:rPr lang="en-GB" sz="2400" dirty="0" smtClean="0"/>
              <a:t>The lack of clarity about what it is</a:t>
            </a:r>
          </a:p>
          <a:p>
            <a:r>
              <a:rPr lang="en-GB" sz="2400" dirty="0" smtClean="0"/>
              <a:t>Threat of concept redundancy – big overlap with job satisfaction and organizational commitment</a:t>
            </a:r>
          </a:p>
          <a:p>
            <a:r>
              <a:rPr lang="en-GB" sz="2400" dirty="0" smtClean="0"/>
              <a:t>The lack of clear guidelines for action (other than undertaking surveys) and a tendency to label too many kinds of intervention as ‘engagement solutions’</a:t>
            </a:r>
          </a:p>
          <a:p>
            <a:r>
              <a:rPr lang="en-GB" sz="2400" dirty="0" smtClean="0"/>
              <a:t>Lack of theory about the causes and consequences</a:t>
            </a:r>
          </a:p>
          <a:p>
            <a:pPr>
              <a:buNone/>
            </a:pPr>
            <a:r>
              <a:rPr lang="en-GB" sz="2400" dirty="0" smtClean="0"/>
              <a:t>AND</a:t>
            </a:r>
          </a:p>
          <a:p>
            <a:r>
              <a:rPr lang="en-GB" sz="2400" dirty="0" smtClean="0"/>
              <a:t>Neglect of voice and any consideration of the employment relationship</a:t>
            </a:r>
            <a:endParaRPr lang="en-GB"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The Role of Voice in Organizational Engagement “Rethinking Voice” Survey Findings</a:t>
            </a:r>
            <a:endParaRPr lang="en-GB" sz="3600" b="1" dirty="0"/>
          </a:p>
        </p:txBody>
      </p:sp>
      <p:sp>
        <p:nvSpPr>
          <p:cNvPr id="3" name="Content Placeholder 2"/>
          <p:cNvSpPr>
            <a:spLocks noGrp="1"/>
          </p:cNvSpPr>
          <p:nvPr>
            <p:ph idx="1"/>
          </p:nvPr>
        </p:nvSpPr>
        <p:spPr/>
        <p:txBody>
          <a:bodyPr>
            <a:normAutofit fontScale="92500" lnSpcReduction="10000"/>
          </a:bodyPr>
          <a:lstStyle/>
          <a:p>
            <a:r>
              <a:rPr lang="en-GB" sz="2400" dirty="0" smtClean="0"/>
              <a:t>161 respondents to a web survey; claim to incorporate employee voice</a:t>
            </a:r>
          </a:p>
          <a:p>
            <a:r>
              <a:rPr lang="en-GB" sz="2400" dirty="0" smtClean="0"/>
              <a:t>Focus is largely on individual rather than collective voice</a:t>
            </a:r>
          </a:p>
          <a:p>
            <a:r>
              <a:rPr lang="en-GB" sz="2400" dirty="0" smtClean="0"/>
              <a:t>Main forms were</a:t>
            </a:r>
          </a:p>
          <a:p>
            <a:pPr lvl="1"/>
            <a:r>
              <a:rPr lang="en-GB" sz="2000" dirty="0" smtClean="0"/>
              <a:t>86% whole team meetings</a:t>
            </a:r>
          </a:p>
          <a:p>
            <a:pPr lvl="1"/>
            <a:r>
              <a:rPr lang="en-GB" sz="2000" dirty="0" smtClean="0"/>
              <a:t>85% line management one-to-one meetings</a:t>
            </a:r>
          </a:p>
          <a:p>
            <a:pPr lvl="1"/>
            <a:r>
              <a:rPr lang="en-GB" sz="2000" dirty="0" smtClean="0"/>
              <a:t>74% staff surveys</a:t>
            </a:r>
          </a:p>
          <a:p>
            <a:pPr lvl="1"/>
            <a:r>
              <a:rPr lang="en-GB" sz="2000" dirty="0" smtClean="0"/>
              <a:t>72% direct contact between employees and senior managers</a:t>
            </a:r>
          </a:p>
          <a:p>
            <a:pPr lvl="1"/>
            <a:r>
              <a:rPr lang="en-GB" sz="2000" dirty="0" smtClean="0"/>
              <a:t>44% union meetings</a:t>
            </a:r>
          </a:p>
          <a:p>
            <a:r>
              <a:rPr lang="en-GB" sz="2400" dirty="0" smtClean="0"/>
              <a:t>Most important forms were one-to-one meetings (28%), direct contact with senior management (21%) and whole team meetings (20%). </a:t>
            </a:r>
          </a:p>
          <a:p>
            <a:r>
              <a:rPr lang="en-GB" sz="2400" dirty="0" smtClean="0"/>
              <a:t>Only 3% rated union meetings as most important</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Impact of Voice in Engagement</a:t>
            </a:r>
            <a:endParaRPr lang="en-GB" sz="3200" b="1" dirty="0"/>
          </a:p>
        </p:txBody>
      </p:sp>
      <p:sp>
        <p:nvSpPr>
          <p:cNvPr id="3" name="Content Placeholder 2"/>
          <p:cNvSpPr>
            <a:spLocks noGrp="1"/>
          </p:cNvSpPr>
          <p:nvPr>
            <p:ph idx="1"/>
          </p:nvPr>
        </p:nvSpPr>
        <p:spPr/>
        <p:txBody>
          <a:bodyPr>
            <a:normAutofit/>
          </a:bodyPr>
          <a:lstStyle/>
          <a:p>
            <a:pPr>
              <a:buNone/>
            </a:pPr>
            <a:r>
              <a:rPr lang="en-GB" sz="2400" dirty="0" smtClean="0"/>
              <a:t>The report considers the effectiveness of voice:</a:t>
            </a:r>
          </a:p>
          <a:p>
            <a:pPr>
              <a:buNone/>
            </a:pPr>
            <a:r>
              <a:rPr lang="en-GB" sz="2400" dirty="0" smtClean="0"/>
              <a:t>“many people referred to levels of satisfaction or employee engagement overall as indicating the strength of employee voice. This likely follows the belief that staff who are given an adequate voice are more likely to be engaged and satisfied.  Engagement is therefore used as a proxy for effective voice”.</a:t>
            </a:r>
          </a:p>
          <a:p>
            <a:pPr>
              <a:buNone/>
            </a:pPr>
            <a:endParaRPr lang="en-GB" sz="2400" dirty="0" smtClean="0"/>
          </a:p>
          <a:p>
            <a:pPr>
              <a:buNone/>
            </a:pPr>
            <a:r>
              <a:rPr lang="en-GB" sz="2400" dirty="0" smtClean="0"/>
              <a:t>Barriers to effective voice cited by managers were cynicism from staff (cited by 54%) and getting staff buy in (54%).  Also some reference to lack of management buy in.</a:t>
            </a:r>
            <a:endParaRPr lang="en-GB"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Evidence from WERS 2011</a:t>
            </a:r>
            <a:endParaRPr lang="en-GB" sz="3200" b="1" dirty="0"/>
          </a:p>
        </p:txBody>
      </p:sp>
      <p:sp>
        <p:nvSpPr>
          <p:cNvPr id="3" name="Content Placeholder 2"/>
          <p:cNvSpPr>
            <a:spLocks noGrp="1"/>
          </p:cNvSpPr>
          <p:nvPr>
            <p:ph idx="1"/>
          </p:nvPr>
        </p:nvSpPr>
        <p:spPr/>
        <p:txBody>
          <a:bodyPr>
            <a:normAutofit lnSpcReduction="10000"/>
          </a:bodyPr>
          <a:lstStyle/>
          <a:p>
            <a:r>
              <a:rPr lang="en-GB" sz="2400" dirty="0" smtClean="0"/>
              <a:t>Drop from 45% in 2008 to 35% in 2011 in workplaces with any form of workplace representation</a:t>
            </a:r>
          </a:p>
          <a:p>
            <a:r>
              <a:rPr lang="en-GB" sz="2400" dirty="0" smtClean="0"/>
              <a:t>In 2011 only 14% have a representative arrangement of  the worksite.</a:t>
            </a:r>
          </a:p>
          <a:p>
            <a:r>
              <a:rPr lang="en-GB" sz="2400" dirty="0" smtClean="0"/>
              <a:t>Increase from 75% to 80% in workplaces with management-controlled involvement activities (briefing groups and financial briefings up; problem-solving groups down)</a:t>
            </a:r>
          </a:p>
          <a:p>
            <a:r>
              <a:rPr lang="en-GB" sz="2400" dirty="0" smtClean="0"/>
              <a:t>27% of managers cited introduction of new employee involvement initiatives; but only 58% of them consulted on the initiative</a:t>
            </a:r>
          </a:p>
          <a:p>
            <a:r>
              <a:rPr lang="en-GB" sz="2400" dirty="0" smtClean="0"/>
              <a:t>Highlights engagement as a management controlled set of initiatives, largely in the absence of employee representation</a:t>
            </a:r>
            <a:endParaRPr lang="en-GB"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Is Organizational Engagement Employee  Exploitation?</a:t>
            </a:r>
            <a:endParaRPr lang="en-GB" sz="3600" dirty="0"/>
          </a:p>
        </p:txBody>
      </p:sp>
      <p:sp>
        <p:nvSpPr>
          <p:cNvPr id="3" name="Content Placeholder 2"/>
          <p:cNvSpPr>
            <a:spLocks noGrp="1"/>
          </p:cNvSpPr>
          <p:nvPr>
            <p:ph idx="1"/>
          </p:nvPr>
        </p:nvSpPr>
        <p:spPr/>
        <p:txBody>
          <a:bodyPr>
            <a:normAutofit fontScale="92500"/>
          </a:bodyPr>
          <a:lstStyle/>
          <a:p>
            <a:r>
              <a:rPr lang="en-GB" sz="2400" dirty="0" smtClean="0"/>
              <a:t>Lack of exchange</a:t>
            </a:r>
          </a:p>
          <a:p>
            <a:endParaRPr lang="en-GB" sz="2400" dirty="0" smtClean="0"/>
          </a:p>
          <a:p>
            <a:r>
              <a:rPr lang="en-GB" sz="2400" dirty="0" smtClean="0"/>
              <a:t>Normative view that workers ought to be engaged</a:t>
            </a:r>
          </a:p>
          <a:p>
            <a:endParaRPr lang="en-GB" sz="2400" dirty="0" smtClean="0"/>
          </a:p>
          <a:p>
            <a:r>
              <a:rPr lang="en-GB" sz="2400" dirty="0" smtClean="0"/>
              <a:t>Strong </a:t>
            </a:r>
            <a:r>
              <a:rPr lang="en-GB" sz="2400" dirty="0" err="1" smtClean="0"/>
              <a:t>unitarist</a:t>
            </a:r>
            <a:r>
              <a:rPr lang="en-GB" sz="2400" dirty="0" smtClean="0"/>
              <a:t>, individualist focus on individual-organization linkages</a:t>
            </a:r>
          </a:p>
          <a:p>
            <a:endParaRPr lang="en-GB" sz="2400" dirty="0" smtClean="0"/>
          </a:p>
          <a:p>
            <a:r>
              <a:rPr lang="en-GB" sz="2400" dirty="0" smtClean="0"/>
              <a:t>Pretence of voice but marginalisation/ elimination of  collective voice</a:t>
            </a:r>
          </a:p>
          <a:p>
            <a:endParaRPr lang="en-GB" sz="2400" dirty="0" smtClean="0"/>
          </a:p>
          <a:p>
            <a:r>
              <a:rPr lang="en-GB" sz="2400" dirty="0" smtClean="0"/>
              <a:t>At best it encompasses some individualistic employee involvement</a:t>
            </a:r>
            <a:endParaRPr lang="en-GB"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Is It Exploitation of Managers?</a:t>
            </a:r>
            <a:endParaRPr lang="en-GB" sz="3200" dirty="0"/>
          </a:p>
        </p:txBody>
      </p:sp>
      <p:sp>
        <p:nvSpPr>
          <p:cNvPr id="3" name="Content Placeholder 2"/>
          <p:cNvSpPr>
            <a:spLocks noGrp="1"/>
          </p:cNvSpPr>
          <p:nvPr>
            <p:ph idx="1"/>
          </p:nvPr>
        </p:nvSpPr>
        <p:spPr/>
        <p:txBody>
          <a:bodyPr>
            <a:normAutofit fontScale="92500"/>
          </a:bodyPr>
          <a:lstStyle/>
          <a:p>
            <a:r>
              <a:rPr lang="en-GB" sz="2400" dirty="0" smtClean="0"/>
              <a:t>Raises anxiety about engagement deficit and challenge of discretionary roles</a:t>
            </a:r>
          </a:p>
          <a:p>
            <a:endParaRPr lang="en-GB" sz="2400" dirty="0" smtClean="0"/>
          </a:p>
          <a:p>
            <a:r>
              <a:rPr lang="en-GB" sz="2400" dirty="0" smtClean="0"/>
              <a:t>Promise of something for (almost) nothing and with little convincing evidence</a:t>
            </a:r>
          </a:p>
          <a:p>
            <a:endParaRPr lang="en-GB" sz="2400" dirty="0" smtClean="0"/>
          </a:p>
          <a:p>
            <a:r>
              <a:rPr lang="en-GB" sz="2400" dirty="0" smtClean="0"/>
              <a:t>Emphasises (builds up) leadership</a:t>
            </a:r>
          </a:p>
          <a:p>
            <a:endParaRPr lang="en-GB" sz="2400" dirty="0" smtClean="0"/>
          </a:p>
          <a:p>
            <a:r>
              <a:rPr lang="en-GB" sz="2400" dirty="0" smtClean="0"/>
              <a:t>Re-packaging of old ideas</a:t>
            </a:r>
          </a:p>
          <a:p>
            <a:endParaRPr lang="en-GB" sz="2400" dirty="0" smtClean="0"/>
          </a:p>
          <a:p>
            <a:r>
              <a:rPr lang="en-GB" sz="2400" dirty="0" smtClean="0"/>
              <a:t>Promises management control with no threat of collective voice</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‘Problem’ of Engagement</a:t>
            </a:r>
            <a:endParaRPr lang="en-GB" sz="3200" b="1" dirty="0"/>
          </a:p>
        </p:txBody>
      </p:sp>
      <p:sp>
        <p:nvSpPr>
          <p:cNvPr id="3" name="Content Placeholder 2"/>
          <p:cNvSpPr>
            <a:spLocks noGrp="1"/>
          </p:cNvSpPr>
          <p:nvPr>
            <p:ph idx="1"/>
          </p:nvPr>
        </p:nvSpPr>
        <p:spPr/>
        <p:txBody>
          <a:bodyPr>
            <a:normAutofit/>
          </a:bodyPr>
          <a:lstStyle/>
          <a:p>
            <a:pPr>
              <a:buNone/>
            </a:pPr>
            <a:r>
              <a:rPr lang="en-GB" sz="2400" dirty="0" smtClean="0"/>
              <a:t>According to Gallup Business Journal (2012) their surveys suggest that:</a:t>
            </a:r>
          </a:p>
          <a:p>
            <a:pPr>
              <a:buNone/>
            </a:pPr>
            <a:endParaRPr lang="en-GB" sz="2400" dirty="0" smtClean="0"/>
          </a:p>
          <a:p>
            <a:pPr>
              <a:buNone/>
            </a:pPr>
            <a:r>
              <a:rPr lang="en-GB" sz="2400" dirty="0" smtClean="0"/>
              <a:t>56% are “Not engaged employees (who) are essentially ‘checked out’.  They are asleep walking though their workday, putting time – but not energy or passion – into their work”.</a:t>
            </a:r>
          </a:p>
          <a:p>
            <a:pPr>
              <a:buNone/>
            </a:pPr>
            <a:endParaRPr lang="en-GB" sz="2400" dirty="0" smtClean="0"/>
          </a:p>
          <a:p>
            <a:pPr>
              <a:buNone/>
            </a:pPr>
            <a:r>
              <a:rPr lang="en-GB" sz="2400" dirty="0" smtClean="0"/>
              <a:t>15% are “Actively disengaged (they) aren’t just unhappy at work: they are busy acting out their unhappiness.  Everyday these workers undermine what their engaged co-workers accomplish”.</a:t>
            </a: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The Risk of Organizational Engagement</a:t>
            </a:r>
            <a:endParaRPr lang="en-GB" sz="3200" b="1" dirty="0"/>
          </a:p>
        </p:txBody>
      </p:sp>
      <p:sp>
        <p:nvSpPr>
          <p:cNvPr id="3" name="Content Placeholder 2"/>
          <p:cNvSpPr>
            <a:spLocks noGrp="1"/>
          </p:cNvSpPr>
          <p:nvPr>
            <p:ph idx="1"/>
          </p:nvPr>
        </p:nvSpPr>
        <p:spPr/>
        <p:txBody>
          <a:bodyPr>
            <a:normAutofit fontScale="85000" lnSpcReduction="20000"/>
          </a:bodyPr>
          <a:lstStyle/>
          <a:p>
            <a:r>
              <a:rPr lang="en-GB" sz="2400" dirty="0" smtClean="0"/>
              <a:t>Almost all management fashions promote specific practices </a:t>
            </a:r>
            <a:r>
              <a:rPr lang="en-GB" sz="2000" dirty="0" smtClean="0"/>
              <a:t>(e.g. </a:t>
            </a:r>
            <a:r>
              <a:rPr lang="en-GB" sz="2000" dirty="0" err="1" smtClean="0"/>
              <a:t>MbyO</a:t>
            </a:r>
            <a:r>
              <a:rPr lang="en-GB" sz="2000" dirty="0" smtClean="0"/>
              <a:t>, quality circles, process re-engineering).  </a:t>
            </a:r>
            <a:r>
              <a:rPr lang="en-GB" sz="2400" dirty="0" smtClean="0"/>
              <a:t>But engagement is a “state”</a:t>
            </a:r>
          </a:p>
          <a:p>
            <a:pPr marL="0" indent="0">
              <a:buNone/>
            </a:pPr>
            <a:endParaRPr lang="en-GB" sz="2400" dirty="0" smtClean="0"/>
          </a:p>
          <a:p>
            <a:r>
              <a:rPr lang="en-GB" sz="2400" dirty="0" smtClean="0"/>
              <a:t>So it is limited by the absence of a coherent set of practices (other than surveys)</a:t>
            </a:r>
          </a:p>
          <a:p>
            <a:pPr marL="0" indent="0">
              <a:buNone/>
            </a:pPr>
            <a:endParaRPr lang="en-GB" sz="2400" dirty="0" smtClean="0"/>
          </a:p>
          <a:p>
            <a:r>
              <a:rPr lang="en-GB" sz="2400" dirty="0" smtClean="0"/>
              <a:t>Risk of inappropriate action can lead to endless benchmarking or cynicism about wasted energy on yet another management fad</a:t>
            </a:r>
          </a:p>
          <a:p>
            <a:pPr>
              <a:buNone/>
            </a:pPr>
            <a:endParaRPr lang="en-GB" sz="2400" dirty="0" smtClean="0"/>
          </a:p>
          <a:p>
            <a:r>
              <a:rPr lang="en-GB" sz="2400" dirty="0" smtClean="0"/>
              <a:t>Organizational  engagement is not a ‘solution’ to genuine employee concerns about  job security or work intensification</a:t>
            </a:r>
          </a:p>
          <a:p>
            <a:endParaRPr lang="en-GB" sz="2400" dirty="0" smtClean="0"/>
          </a:p>
          <a:p>
            <a:r>
              <a:rPr lang="en-GB" sz="2400" dirty="0" smtClean="0"/>
              <a:t>Perhaps it reflects a state of organizational anxiety – an ill-defined problem that needs somehow to be addressed – while holding out the promise of motivated and committed workforce</a:t>
            </a:r>
          </a:p>
          <a:p>
            <a:endParaRPr lang="en-GB" sz="2400" dirty="0" smtClean="0"/>
          </a:p>
          <a:p>
            <a:endParaRPr lang="en-GB" sz="2400" dirty="0"/>
          </a:p>
        </p:txBody>
      </p:sp>
    </p:spTree>
    <p:extLst>
      <p:ext uri="{BB962C8B-B14F-4D97-AF65-F5344CB8AC3E}">
        <p14:creationId xmlns:p14="http://schemas.microsoft.com/office/powerpoint/2010/main" val="642004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 Is There a Plus to Organizational Engagement?</a:t>
            </a:r>
            <a:endParaRPr lang="en-GB" sz="3600" b="1" dirty="0"/>
          </a:p>
        </p:txBody>
      </p:sp>
      <p:sp>
        <p:nvSpPr>
          <p:cNvPr id="3" name="Content Placeholder 2"/>
          <p:cNvSpPr>
            <a:spLocks noGrp="1"/>
          </p:cNvSpPr>
          <p:nvPr>
            <p:ph idx="1"/>
          </p:nvPr>
        </p:nvSpPr>
        <p:spPr/>
        <p:txBody>
          <a:bodyPr>
            <a:normAutofit fontScale="92500" lnSpcReduction="10000"/>
          </a:bodyPr>
          <a:lstStyle/>
          <a:p>
            <a:r>
              <a:rPr lang="en-GB" sz="2400" dirty="0" smtClean="0"/>
              <a:t>May be just a passing fad.  Evidence that organizations are tiring of surveys and benchmarking.</a:t>
            </a:r>
          </a:p>
          <a:p>
            <a:endParaRPr lang="en-GB" sz="2400" dirty="0" smtClean="0"/>
          </a:p>
          <a:p>
            <a:r>
              <a:rPr lang="en-GB" sz="2400" dirty="0" smtClean="0"/>
              <a:t>Confirms limitations of organizational “thinking” and lack of ability to consider evidence. Note side-lining of serious academic evidence base</a:t>
            </a:r>
          </a:p>
          <a:p>
            <a:endParaRPr lang="en-GB" sz="2400" dirty="0" smtClean="0"/>
          </a:p>
          <a:p>
            <a:r>
              <a:rPr lang="en-GB" sz="2400" dirty="0" smtClean="0"/>
              <a:t>Purcell argues that its simplicity attracts management attention and it serves as an umbrella term for complex concepts such as HRM/high performance work systems and can be a mechanism for communicating these (though no evidence of this).</a:t>
            </a:r>
          </a:p>
          <a:p>
            <a:pPr>
              <a:buNone/>
            </a:pPr>
            <a:endParaRPr lang="en-GB" sz="2400" dirty="0" smtClean="0"/>
          </a:p>
          <a:p>
            <a:pPr>
              <a:buNone/>
            </a:pPr>
            <a:r>
              <a:rPr lang="en-GB" sz="2400" dirty="0" smtClean="0"/>
              <a:t>  </a:t>
            </a:r>
            <a:endParaRPr lang="en-GB"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Towards an Effective Approach to Employee Engagement</a:t>
            </a:r>
            <a:endParaRPr lang="en-GB" sz="3200" b="1" dirty="0"/>
          </a:p>
        </p:txBody>
      </p:sp>
      <p:sp>
        <p:nvSpPr>
          <p:cNvPr id="3" name="Content Placeholder 2"/>
          <p:cNvSpPr>
            <a:spLocks noGrp="1"/>
          </p:cNvSpPr>
          <p:nvPr>
            <p:ph idx="1"/>
          </p:nvPr>
        </p:nvSpPr>
        <p:spPr/>
        <p:txBody>
          <a:bodyPr>
            <a:normAutofit fontScale="85000" lnSpcReduction="20000"/>
          </a:bodyPr>
          <a:lstStyle/>
          <a:p>
            <a:r>
              <a:rPr lang="en-GB" sz="2400" dirty="0" smtClean="0"/>
              <a:t>Start by accepting that in principle employee engagement can be a good thing</a:t>
            </a:r>
          </a:p>
          <a:p>
            <a:endParaRPr lang="en-GB" sz="2400" dirty="0" smtClean="0"/>
          </a:p>
          <a:p>
            <a:r>
              <a:rPr lang="en-GB" sz="2400" dirty="0" smtClean="0"/>
              <a:t>Adopt a stakeholder perspective that promotes mutual gains and recognises the need for active support from both senior leadership and employees and their representatives</a:t>
            </a:r>
          </a:p>
          <a:p>
            <a:pPr>
              <a:buNone/>
            </a:pPr>
            <a:endParaRPr lang="en-GB" sz="2400" dirty="0" smtClean="0"/>
          </a:p>
          <a:p>
            <a:r>
              <a:rPr lang="en-GB" sz="2400" dirty="0" smtClean="0"/>
              <a:t>Utilise an evidence-based approach drawing on knowledge about what works for employment relations, work engagement and related concepts </a:t>
            </a:r>
            <a:r>
              <a:rPr lang="en-GB" sz="2000" dirty="0" smtClean="0"/>
              <a:t>(e.g. commitment, involvement, psychological contract)</a:t>
            </a:r>
          </a:p>
          <a:p>
            <a:endParaRPr lang="en-GB" sz="2000" dirty="0" smtClean="0"/>
          </a:p>
          <a:p>
            <a:r>
              <a:rPr lang="en-GB" sz="2400" dirty="0" smtClean="0"/>
              <a:t>Start from the principle that mutual gains should be built upon a recognition of need to prioritise voice, trust and employee well-being</a:t>
            </a:r>
          </a:p>
          <a:p>
            <a:endParaRPr lang="en-GB" sz="2000" dirty="0" smtClean="0"/>
          </a:p>
          <a:p>
            <a:endParaRPr lang="en-GB" sz="2000" dirty="0" smtClean="0"/>
          </a:p>
          <a:p>
            <a:r>
              <a:rPr lang="en-GB" sz="2400" dirty="0" smtClean="0"/>
              <a:t>Set within a wider HR/IR context</a:t>
            </a:r>
          </a:p>
          <a:p>
            <a:endParaRPr lang="en-GB"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Towards a New Perspective on HRM and Engagement</a:t>
            </a:r>
            <a:endParaRPr lang="en-GB" sz="3200" b="1" dirty="0"/>
          </a:p>
        </p:txBody>
      </p:sp>
      <p:sp>
        <p:nvSpPr>
          <p:cNvPr id="3" name="Content Placeholder 2"/>
          <p:cNvSpPr>
            <a:spLocks noGrp="1"/>
          </p:cNvSpPr>
          <p:nvPr>
            <p:ph idx="1"/>
          </p:nvPr>
        </p:nvSpPr>
        <p:spPr/>
        <p:txBody>
          <a:bodyPr>
            <a:normAutofit/>
          </a:bodyPr>
          <a:lstStyle/>
          <a:p>
            <a:pPr>
              <a:buNone/>
            </a:pPr>
            <a:r>
              <a:rPr lang="en-GB" sz="1600" b="1" dirty="0" smtClean="0"/>
              <a:t>Conditions for a 		          Employee Outcomes	   Organizational Outcomes</a:t>
            </a:r>
          </a:p>
          <a:p>
            <a:pPr>
              <a:buNone/>
            </a:pPr>
            <a:r>
              <a:rPr lang="en-GB" sz="1600" b="1" dirty="0" smtClean="0"/>
              <a:t>Positive Employment</a:t>
            </a:r>
          </a:p>
          <a:p>
            <a:pPr>
              <a:buNone/>
            </a:pPr>
            <a:r>
              <a:rPr lang="en-GB" sz="1600" b="1" dirty="0" smtClean="0"/>
              <a:t>Relationship	</a:t>
            </a:r>
            <a:r>
              <a:rPr lang="en-GB" sz="1600" dirty="0" smtClean="0"/>
              <a:t>			Motivation</a:t>
            </a:r>
          </a:p>
          <a:p>
            <a:pPr>
              <a:buNone/>
            </a:pPr>
            <a:r>
              <a:rPr lang="en-GB" sz="1600" dirty="0" smtClean="0"/>
              <a:t>						(through</a:t>
            </a:r>
          </a:p>
          <a:p>
            <a:pPr>
              <a:buNone/>
            </a:pPr>
            <a:r>
              <a:rPr lang="en-GB" sz="1600" dirty="0" smtClean="0"/>
              <a:t>Investing in employees			   social		Performance</a:t>
            </a:r>
          </a:p>
          <a:p>
            <a:pPr>
              <a:buNone/>
            </a:pPr>
            <a:r>
              <a:rPr lang="en-GB" sz="1600" dirty="0" smtClean="0"/>
              <a:t>				</a:t>
            </a:r>
            <a:r>
              <a:rPr lang="en-GB" sz="1600" b="1" dirty="0" smtClean="0"/>
              <a:t>Positive</a:t>
            </a:r>
            <a:r>
              <a:rPr lang="en-GB" sz="1600" dirty="0" smtClean="0"/>
              <a:t> 		exchange)</a:t>
            </a:r>
          </a:p>
          <a:p>
            <a:pPr>
              <a:buNone/>
            </a:pPr>
            <a:r>
              <a:rPr lang="en-GB" sz="1600" dirty="0" smtClean="0"/>
              <a:t>Interesting work		</a:t>
            </a:r>
            <a:r>
              <a:rPr lang="en-GB" sz="1600" b="1" dirty="0" smtClean="0"/>
              <a:t>employment</a:t>
            </a:r>
          </a:p>
          <a:p>
            <a:pPr>
              <a:buNone/>
            </a:pPr>
            <a:r>
              <a:rPr lang="en-GB" sz="1600" dirty="0" smtClean="0"/>
              <a:t>				</a:t>
            </a:r>
            <a:r>
              <a:rPr lang="en-GB" sz="1600" b="1" dirty="0" smtClean="0"/>
              <a:t>relationship</a:t>
            </a:r>
          </a:p>
          <a:p>
            <a:pPr>
              <a:buNone/>
            </a:pPr>
            <a:r>
              <a:rPr lang="en-GB" sz="1600" dirty="0" smtClean="0"/>
              <a:t>Positive social and physical 			Well-being		Performance</a:t>
            </a:r>
          </a:p>
          <a:p>
            <a:pPr>
              <a:buNone/>
            </a:pPr>
            <a:r>
              <a:rPr lang="en-GB" sz="1600" dirty="0" smtClean="0"/>
              <a:t>environment		trust				(OCB</a:t>
            </a:r>
          </a:p>
          <a:p>
            <a:pPr>
              <a:buNone/>
            </a:pPr>
            <a:r>
              <a:rPr lang="en-GB" sz="1600" dirty="0" smtClean="0"/>
              <a:t>				fairness				  retention</a:t>
            </a:r>
          </a:p>
          <a:p>
            <a:pPr>
              <a:buNone/>
            </a:pPr>
            <a:r>
              <a:rPr lang="en-GB" sz="1600" dirty="0" smtClean="0"/>
              <a:t>Voice			security				  attendance)</a:t>
            </a:r>
          </a:p>
          <a:p>
            <a:pPr>
              <a:buNone/>
            </a:pPr>
            <a:r>
              <a:rPr lang="en-GB" sz="1600" dirty="0" smtClean="0"/>
              <a:t>				psych contract</a:t>
            </a:r>
          </a:p>
          <a:p>
            <a:pPr>
              <a:buNone/>
            </a:pPr>
            <a:r>
              <a:rPr lang="en-GB" sz="1600" dirty="0" smtClean="0"/>
              <a:t>Organizational support	high QWL</a:t>
            </a:r>
            <a:endParaRPr lang="en-GB" sz="1600" dirty="0"/>
          </a:p>
        </p:txBody>
      </p:sp>
      <p:cxnSp>
        <p:nvCxnSpPr>
          <p:cNvPr id="5" name="Straight Connector 4"/>
          <p:cNvCxnSpPr/>
          <p:nvPr/>
        </p:nvCxnSpPr>
        <p:spPr>
          <a:xfrm>
            <a:off x="3203848" y="299695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55976" y="2996952"/>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3848" y="299695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3848" y="407707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07904" y="407707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27984" y="2492896"/>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27984" y="3861048"/>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84168" y="2420888"/>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84168" y="414908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483768" y="2996952"/>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79712" y="350100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627784" y="3717032"/>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15616" y="4005064"/>
            <a:ext cx="20882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51720" y="4149080"/>
            <a:ext cx="115212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6096" y="34290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76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Final Comments:</a:t>
            </a:r>
            <a:br>
              <a:rPr lang="en-GB" sz="3200" b="1" dirty="0" smtClean="0"/>
            </a:br>
            <a:r>
              <a:rPr lang="en-GB" sz="3200" b="1" dirty="0" smtClean="0"/>
              <a:t>Is There a Business Case for Engagement?</a:t>
            </a:r>
            <a:endParaRPr lang="en-GB" sz="3200" b="1" dirty="0"/>
          </a:p>
        </p:txBody>
      </p:sp>
      <p:sp>
        <p:nvSpPr>
          <p:cNvPr id="3" name="Content Placeholder 2"/>
          <p:cNvSpPr>
            <a:spLocks noGrp="1"/>
          </p:cNvSpPr>
          <p:nvPr>
            <p:ph idx="1"/>
          </p:nvPr>
        </p:nvSpPr>
        <p:spPr/>
        <p:txBody>
          <a:bodyPr>
            <a:normAutofit/>
          </a:bodyPr>
          <a:lstStyle/>
          <a:p>
            <a:pPr>
              <a:buNone/>
            </a:pPr>
            <a:endParaRPr lang="en-GB" sz="2400" dirty="0" smtClean="0"/>
          </a:p>
          <a:p>
            <a:r>
              <a:rPr lang="en-GB" sz="2400" dirty="0" smtClean="0"/>
              <a:t>There is clear evidence that work engagement pays off for both the organization and employees</a:t>
            </a:r>
          </a:p>
          <a:p>
            <a:endParaRPr lang="en-GB" sz="2400" dirty="0" smtClean="0"/>
          </a:p>
          <a:p>
            <a:r>
              <a:rPr lang="en-GB" sz="2400" dirty="0" smtClean="0"/>
              <a:t>There is good evidence that an integrated approach to HRM, focusing on the employment relationship and employee well-being provides a context within which work engagement can flourish to the benefit of both organization and employees</a:t>
            </a:r>
          </a:p>
          <a:p>
            <a:endParaRPr lang="en-GB" sz="2400" dirty="0" smtClean="0"/>
          </a:p>
          <a:p>
            <a:pPr>
              <a:buNone/>
            </a:pPr>
            <a:endParaRPr lang="en-GB" sz="2400" dirty="0"/>
          </a:p>
        </p:txBody>
      </p:sp>
    </p:spTree>
    <p:extLst>
      <p:ext uri="{BB962C8B-B14F-4D97-AF65-F5344CB8AC3E}">
        <p14:creationId xmlns:p14="http://schemas.microsoft.com/office/powerpoint/2010/main" val="1306707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endParaRPr lang="en-GB" dirty="0" smtClean="0"/>
          </a:p>
          <a:p>
            <a:pPr>
              <a:buNone/>
            </a:pPr>
            <a:endParaRPr lang="en-GB" dirty="0" smtClean="0"/>
          </a:p>
          <a:p>
            <a:pPr>
              <a:buNone/>
            </a:pPr>
            <a:r>
              <a:rPr lang="en-GB" dirty="0" smtClean="0"/>
              <a:t>			</a:t>
            </a:r>
            <a:r>
              <a:rPr lang="en-GB" sz="3600" dirty="0" smtClean="0"/>
              <a:t>Thank you for listening</a:t>
            </a:r>
            <a:r>
              <a:rPr lang="en-GB" dirty="0" smtClean="0"/>
              <a:t>!</a:t>
            </a:r>
          </a:p>
          <a:p>
            <a:pPr>
              <a:buNone/>
            </a:pPr>
            <a:endParaRPr lang="en-GB" dirty="0" smtClean="0"/>
          </a:p>
          <a:p>
            <a:pPr>
              <a:buNone/>
            </a:pPr>
            <a:endParaRPr lang="en-GB" dirty="0" smtClean="0"/>
          </a:p>
          <a:p>
            <a:pPr>
              <a:buNone/>
            </a:pPr>
            <a:r>
              <a:rPr lang="en-GB" dirty="0" smtClean="0"/>
              <a:t>		</a:t>
            </a:r>
            <a:r>
              <a:rPr lang="en-GB" smtClean="0"/>
              <a:t>	   david.guest@kcl.ac.uk</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Some References</a:t>
            </a:r>
            <a:endParaRPr lang="en-GB" sz="3200" b="1" dirty="0"/>
          </a:p>
        </p:txBody>
      </p:sp>
      <p:sp>
        <p:nvSpPr>
          <p:cNvPr id="3" name="Content Placeholder 2"/>
          <p:cNvSpPr>
            <a:spLocks noGrp="1"/>
          </p:cNvSpPr>
          <p:nvPr>
            <p:ph idx="1"/>
          </p:nvPr>
        </p:nvSpPr>
        <p:spPr/>
        <p:txBody>
          <a:bodyPr>
            <a:normAutofit fontScale="92500" lnSpcReduction="20000"/>
          </a:bodyPr>
          <a:lstStyle/>
          <a:p>
            <a:r>
              <a:rPr lang="en-GB" sz="1800" dirty="0"/>
              <a:t>Guest, D. (2014). “Employee engagement: fad, fashion or long-term fixture?” In C. Truss, R. </a:t>
            </a:r>
            <a:r>
              <a:rPr lang="en-GB" sz="1800" dirty="0" err="1" smtClean="0"/>
              <a:t>Delbridge</a:t>
            </a:r>
            <a:r>
              <a:rPr lang="en-GB" sz="1800" dirty="0"/>
              <a:t>, K. </a:t>
            </a:r>
            <a:r>
              <a:rPr lang="en-GB" sz="1800" dirty="0" err="1"/>
              <a:t>Alfes</a:t>
            </a:r>
            <a:r>
              <a:rPr lang="en-GB" sz="1800" dirty="0"/>
              <a:t>, A. </a:t>
            </a:r>
            <a:r>
              <a:rPr lang="en-GB" sz="1800" dirty="0" err="1"/>
              <a:t>Shantz</a:t>
            </a:r>
            <a:r>
              <a:rPr lang="en-GB" sz="1800" dirty="0"/>
              <a:t> &amp; E. </a:t>
            </a:r>
            <a:r>
              <a:rPr lang="en-GB" sz="1800" dirty="0" err="1"/>
              <a:t>Soanne</a:t>
            </a:r>
            <a:r>
              <a:rPr lang="en-GB" sz="1800" dirty="0"/>
              <a:t> (</a:t>
            </a:r>
            <a:r>
              <a:rPr lang="en-GB" sz="1800" dirty="0" err="1"/>
              <a:t>eds</a:t>
            </a:r>
            <a:r>
              <a:rPr lang="en-GB" sz="1800" dirty="0"/>
              <a:t>). </a:t>
            </a:r>
            <a:r>
              <a:rPr lang="en-GB" sz="1800" i="1" dirty="0"/>
              <a:t>Employee Engagement in Theory and Practice.</a:t>
            </a:r>
            <a:r>
              <a:rPr lang="en-GB" sz="1800" dirty="0"/>
              <a:t> Routledge.</a:t>
            </a:r>
          </a:p>
          <a:p>
            <a:r>
              <a:rPr lang="en-GB" sz="1800" dirty="0"/>
              <a:t>Guest, D. (2014). “Employee engagement: A sceptical analysis”, </a:t>
            </a:r>
            <a:r>
              <a:rPr lang="en-GB" sz="1800" i="1" dirty="0"/>
              <a:t>Journal of Organizational </a:t>
            </a:r>
            <a:r>
              <a:rPr lang="en-GB" sz="1800" i="1" dirty="0" smtClean="0"/>
              <a:t>Effectiveness</a:t>
            </a:r>
            <a:r>
              <a:rPr lang="en-GB" sz="1800" i="1" dirty="0"/>
              <a:t>, People and Performance</a:t>
            </a:r>
            <a:r>
              <a:rPr lang="en-GB" sz="1800" dirty="0"/>
              <a:t>, 1, 141-56</a:t>
            </a:r>
            <a:r>
              <a:rPr lang="en-GB" sz="1800" dirty="0" smtClean="0"/>
              <a:t>.</a:t>
            </a:r>
          </a:p>
          <a:p>
            <a:r>
              <a:rPr lang="en-GB" sz="1800" dirty="0" smtClean="0"/>
              <a:t>Guest, D. (2015). “Voice and employee engagement”. In S. </a:t>
            </a:r>
            <a:r>
              <a:rPr lang="en-GB" sz="1800" dirty="0" err="1" smtClean="0"/>
              <a:t>Johnstone</a:t>
            </a:r>
            <a:r>
              <a:rPr lang="en-GB" sz="1800" dirty="0" smtClean="0"/>
              <a:t> &amp; P. Ackers (</a:t>
            </a:r>
            <a:r>
              <a:rPr lang="en-GB" sz="1800" dirty="0" err="1" smtClean="0"/>
              <a:t>eds</a:t>
            </a:r>
            <a:r>
              <a:rPr lang="en-GB" sz="1800" dirty="0" smtClean="0"/>
              <a:t>). </a:t>
            </a:r>
            <a:r>
              <a:rPr lang="en-GB" sz="1800" i="1" dirty="0" smtClean="0"/>
              <a:t>Finding a Voice at Work?</a:t>
            </a:r>
            <a:r>
              <a:rPr lang="en-GB" sz="1800" dirty="0" smtClean="0"/>
              <a:t>  Oxford: OUP</a:t>
            </a:r>
            <a:r>
              <a:rPr lang="en-GB" sz="1800" dirty="0" smtClean="0"/>
              <a:t>.</a:t>
            </a:r>
          </a:p>
          <a:p>
            <a:r>
              <a:rPr lang="en-GB" sz="1800" dirty="0" smtClean="0"/>
              <a:t>Guest, D (in press). “Human resource management and employee well-being: Towards a new analytic framework”. </a:t>
            </a:r>
            <a:r>
              <a:rPr lang="en-GB" sz="1800" i="1" dirty="0" smtClean="0"/>
              <a:t>Human </a:t>
            </a:r>
            <a:r>
              <a:rPr lang="en-GB" sz="1800" i="1" smtClean="0"/>
              <a:t>resource Management Journal</a:t>
            </a:r>
            <a:endParaRPr lang="en-GB" sz="1800" dirty="0"/>
          </a:p>
          <a:p>
            <a:r>
              <a:rPr lang="en-GB" sz="1800" dirty="0" smtClean="0"/>
              <a:t>Harter, J., Schmidt, F. &amp; Hayes, T. (2002). “Business-unit-level relationship between employee satisfaction, employee engagement  and business outcomes: a meta analysis”.  </a:t>
            </a:r>
            <a:r>
              <a:rPr lang="en-GB" sz="1800" i="1" dirty="0" smtClean="0"/>
              <a:t>Journal of Applied Psychology</a:t>
            </a:r>
            <a:r>
              <a:rPr lang="en-GB" sz="1800" dirty="0" smtClean="0"/>
              <a:t>, 87, 268-79. </a:t>
            </a:r>
          </a:p>
          <a:p>
            <a:r>
              <a:rPr lang="en-GB" sz="1800" dirty="0" smtClean="0"/>
              <a:t>Kahn, W. (1990). “Psychological conditions of personal engagement and disengagement at work”. </a:t>
            </a:r>
            <a:r>
              <a:rPr lang="en-GB" sz="1800" i="1" dirty="0" smtClean="0"/>
              <a:t>Academy of Management Journal</a:t>
            </a:r>
            <a:r>
              <a:rPr lang="en-GB" sz="1800" dirty="0" smtClean="0"/>
              <a:t>, 33, 692-724. </a:t>
            </a:r>
          </a:p>
          <a:p>
            <a:r>
              <a:rPr lang="en-GB" sz="1800" dirty="0" smtClean="0"/>
              <a:t>MacLeod, D. &amp; Clarke, N. (2009). </a:t>
            </a:r>
            <a:r>
              <a:rPr lang="en-GB" sz="1800" i="1" dirty="0" smtClean="0"/>
              <a:t>Engaging for Success: Enhancing Performance Through Employee Engagement</a:t>
            </a:r>
            <a:r>
              <a:rPr lang="en-GB" sz="1800" dirty="0" smtClean="0"/>
              <a:t>. Dept. of Business, Skills and Innovation, London.</a:t>
            </a:r>
          </a:p>
          <a:p>
            <a:r>
              <a:rPr lang="en-GB" sz="1800" dirty="0" err="1" smtClean="0"/>
              <a:t>Schaufeli</a:t>
            </a:r>
            <a:r>
              <a:rPr lang="en-GB" sz="1800" dirty="0" smtClean="0"/>
              <a:t>, W., </a:t>
            </a:r>
            <a:r>
              <a:rPr lang="en-GB" sz="1800" dirty="0" err="1" smtClean="0"/>
              <a:t>Salanova</a:t>
            </a:r>
            <a:r>
              <a:rPr lang="en-GB" sz="1800" dirty="0" smtClean="0"/>
              <a:t>, M. &amp; Bakker, A. (2006). “The measurement of work engagement with a short questionnaire: a cross national study”. </a:t>
            </a:r>
            <a:r>
              <a:rPr lang="en-GB" sz="1800" i="1" dirty="0" smtClean="0"/>
              <a:t>Educational and Psychological Measurement</a:t>
            </a:r>
            <a:r>
              <a:rPr lang="en-GB" sz="1800" dirty="0" smtClean="0"/>
              <a:t>, 66, 701-16. </a:t>
            </a:r>
          </a:p>
          <a:p>
            <a:pPr marL="0" indent="0">
              <a:buNone/>
            </a:pPr>
            <a:endParaRPr lang="en-GB" sz="1800" dirty="0" smtClean="0"/>
          </a:p>
        </p:txBody>
      </p:sp>
    </p:spTree>
    <p:extLst>
      <p:ext uri="{BB962C8B-B14F-4D97-AF65-F5344CB8AC3E}">
        <p14:creationId xmlns:p14="http://schemas.microsoft.com/office/powerpoint/2010/main" val="112777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Aims of the Presentation</a:t>
            </a:r>
            <a:endParaRPr lang="en-GB" sz="3200" b="1" dirty="0"/>
          </a:p>
        </p:txBody>
      </p:sp>
      <p:sp>
        <p:nvSpPr>
          <p:cNvPr id="3" name="Content Placeholder 2"/>
          <p:cNvSpPr>
            <a:spLocks noGrp="1"/>
          </p:cNvSpPr>
          <p:nvPr>
            <p:ph idx="1"/>
          </p:nvPr>
        </p:nvSpPr>
        <p:spPr/>
        <p:txBody>
          <a:bodyPr>
            <a:normAutofit/>
          </a:bodyPr>
          <a:lstStyle/>
          <a:p>
            <a:r>
              <a:rPr lang="en-GB" sz="2400" dirty="0" smtClean="0"/>
              <a:t>Analyse meaning of employee engagement and the associated discourse</a:t>
            </a:r>
          </a:p>
          <a:p>
            <a:endParaRPr lang="en-GB" sz="2400" dirty="0" smtClean="0"/>
          </a:p>
          <a:p>
            <a:r>
              <a:rPr lang="en-GB" sz="2400" dirty="0" smtClean="0"/>
              <a:t>Consider the evidence about its impact</a:t>
            </a:r>
          </a:p>
          <a:p>
            <a:endParaRPr lang="en-GB" sz="2400" dirty="0" smtClean="0"/>
          </a:p>
          <a:p>
            <a:r>
              <a:rPr lang="en-GB" sz="2400" dirty="0" smtClean="0"/>
              <a:t>Assess its implications for employment relations</a:t>
            </a:r>
          </a:p>
          <a:p>
            <a:endParaRPr lang="en-GB" sz="2400" dirty="0" smtClean="0"/>
          </a:p>
          <a:p>
            <a:r>
              <a:rPr lang="en-GB" sz="2400" dirty="0" smtClean="0"/>
              <a:t>Set out an agenda that offers the potential for mutual gains from employee engagement</a:t>
            </a:r>
          </a:p>
          <a:p>
            <a:endParaRPr lang="en-GB" sz="2400" dirty="0" smtClean="0"/>
          </a:p>
          <a:p>
            <a:pPr>
              <a:buNone/>
            </a:pPr>
            <a:endParaRPr lang="en-GB" sz="2400" dirty="0"/>
          </a:p>
          <a:p>
            <a:endParaRPr lang="en-GB" dirty="0"/>
          </a:p>
          <a:p>
            <a:pPr>
              <a:buNone/>
            </a:pPr>
            <a:endParaRPr lang="en-GB" dirty="0"/>
          </a:p>
        </p:txBody>
      </p:sp>
    </p:spTree>
    <p:extLst>
      <p:ext uri="{BB962C8B-B14F-4D97-AF65-F5344CB8AC3E}">
        <p14:creationId xmlns:p14="http://schemas.microsoft.com/office/powerpoint/2010/main" val="116349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Employee Engagement Gets Onto the Agenda</a:t>
            </a:r>
            <a:endParaRPr lang="en-GB" sz="3200" b="1" dirty="0"/>
          </a:p>
        </p:txBody>
      </p:sp>
      <p:sp>
        <p:nvSpPr>
          <p:cNvPr id="3" name="Content Placeholder 2"/>
          <p:cNvSpPr>
            <a:spLocks noGrp="1"/>
          </p:cNvSpPr>
          <p:nvPr>
            <p:ph idx="1"/>
          </p:nvPr>
        </p:nvSpPr>
        <p:spPr/>
        <p:txBody>
          <a:bodyPr>
            <a:normAutofit fontScale="92500"/>
          </a:bodyPr>
          <a:lstStyle/>
          <a:p>
            <a:r>
              <a:rPr lang="en-GB" sz="2400" dirty="0" smtClean="0"/>
              <a:t>Concern about the ‘problem’ of engagement has led to an extensive ‘marketing’ of the topic: it has become fashionable, helping organizations to discover they had an engagement problem.</a:t>
            </a:r>
          </a:p>
          <a:p>
            <a:pPr>
              <a:buNone/>
            </a:pPr>
            <a:endParaRPr lang="en-GB" sz="2400" dirty="0" smtClean="0"/>
          </a:p>
          <a:p>
            <a:r>
              <a:rPr lang="en-GB" sz="2400" dirty="0" smtClean="0"/>
              <a:t>In some quarters it answers the search for new and attractive ideas that capture the ‘spirit of the times’.</a:t>
            </a:r>
          </a:p>
          <a:p>
            <a:endParaRPr lang="en-GB" sz="2400" dirty="0" smtClean="0"/>
          </a:p>
          <a:p>
            <a:r>
              <a:rPr lang="en-GB" sz="2400" dirty="0" smtClean="0"/>
              <a:t>It has become a major focus of academic research</a:t>
            </a:r>
          </a:p>
          <a:p>
            <a:endParaRPr lang="en-GB" sz="2400" dirty="0" smtClean="0"/>
          </a:p>
          <a:p>
            <a:r>
              <a:rPr lang="en-GB" sz="2400" dirty="0" smtClean="0"/>
              <a:t>BUT – there are lots of buts about what it is, how to measure it, its implications for employment relations and what impact it has</a:t>
            </a:r>
          </a:p>
          <a:p>
            <a:endParaRPr lang="en-GB"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Tracing the Growth of Interest in Engagement</a:t>
            </a:r>
            <a:endParaRPr lang="en-GB" sz="3600" b="1" dirty="0"/>
          </a:p>
        </p:txBody>
      </p:sp>
      <p:sp>
        <p:nvSpPr>
          <p:cNvPr id="3" name="Content Placeholder 2"/>
          <p:cNvSpPr>
            <a:spLocks noGrp="1"/>
          </p:cNvSpPr>
          <p:nvPr>
            <p:ph idx="1"/>
          </p:nvPr>
        </p:nvSpPr>
        <p:spPr/>
        <p:txBody>
          <a:bodyPr>
            <a:normAutofit fontScale="92500" lnSpcReduction="10000"/>
          </a:bodyPr>
          <a:lstStyle/>
          <a:p>
            <a:r>
              <a:rPr lang="en-GB" sz="2400" dirty="0" smtClean="0"/>
              <a:t>Focus of academic interest since initial paper by Kahn (1990)</a:t>
            </a:r>
          </a:p>
          <a:p>
            <a:endParaRPr lang="en-GB" sz="2400" dirty="0" smtClean="0"/>
          </a:p>
          <a:p>
            <a:r>
              <a:rPr lang="en-GB" sz="2400" dirty="0" smtClean="0"/>
              <a:t>Focus of consultancy and organizational interest for past 15 years, initially prompted by Gallup (see Harter, Schmidt and Hayes, 2002)</a:t>
            </a:r>
          </a:p>
          <a:p>
            <a:endParaRPr lang="en-GB" sz="2400" dirty="0" smtClean="0"/>
          </a:p>
          <a:p>
            <a:r>
              <a:rPr lang="en-GB" sz="2400" dirty="0" smtClean="0"/>
              <a:t>Focus of government and institutional interest </a:t>
            </a:r>
          </a:p>
          <a:p>
            <a:pPr lvl="1"/>
            <a:r>
              <a:rPr lang="en-GB" sz="2000" dirty="0" smtClean="0"/>
              <a:t>2008  Mandelson set up MacLeod Enquiry in the UK</a:t>
            </a:r>
          </a:p>
          <a:p>
            <a:pPr lvl="1"/>
            <a:r>
              <a:rPr lang="en-GB" sz="2000" dirty="0" smtClean="0"/>
              <a:t>OECD and EU now focusing on engagement</a:t>
            </a:r>
          </a:p>
          <a:p>
            <a:endParaRPr lang="en-GB" sz="2400" dirty="0"/>
          </a:p>
          <a:p>
            <a:r>
              <a:rPr lang="en-GB" sz="2400" dirty="0" smtClean="0"/>
              <a:t>Major claims for its impact – for example, high engagement is associated with higher profits in commercial organizations and lower death rates in UK hospitals</a:t>
            </a:r>
          </a:p>
          <a:p>
            <a:endParaRPr lang="en-GB"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What is Engagement? Two Parallel Worlds</a:t>
            </a:r>
            <a:endParaRPr lang="en-GB" sz="3200" b="1" dirty="0"/>
          </a:p>
        </p:txBody>
      </p:sp>
      <p:sp>
        <p:nvSpPr>
          <p:cNvPr id="3" name="Content Placeholder 2"/>
          <p:cNvSpPr>
            <a:spLocks noGrp="1"/>
          </p:cNvSpPr>
          <p:nvPr>
            <p:ph idx="1"/>
          </p:nvPr>
        </p:nvSpPr>
        <p:spPr/>
        <p:txBody>
          <a:bodyPr>
            <a:normAutofit lnSpcReduction="10000"/>
          </a:bodyPr>
          <a:lstStyle/>
          <a:p>
            <a:r>
              <a:rPr lang="en-GB" sz="2400" dirty="0" smtClean="0"/>
              <a:t>Academic approaches focus on </a:t>
            </a:r>
            <a:r>
              <a:rPr lang="en-GB" sz="2400" b="1" dirty="0" smtClean="0"/>
              <a:t>work engagement </a:t>
            </a:r>
            <a:r>
              <a:rPr lang="en-GB" sz="2400" dirty="0" smtClean="0"/>
              <a:t>which is an individual-level concept with clear antecedents and consequences</a:t>
            </a:r>
          </a:p>
          <a:p>
            <a:pPr lvl="1"/>
            <a:r>
              <a:rPr lang="en-GB" sz="2000" dirty="0" smtClean="0"/>
              <a:t>There is a distinction between behavioural engagement and attitudinal engagement</a:t>
            </a:r>
          </a:p>
          <a:p>
            <a:endParaRPr lang="en-GB" sz="2400" dirty="0" smtClean="0"/>
          </a:p>
          <a:p>
            <a:r>
              <a:rPr lang="en-GB" sz="2400" dirty="0" smtClean="0"/>
              <a:t>Organizational interest focuses on </a:t>
            </a:r>
            <a:r>
              <a:rPr lang="en-GB" sz="2400" b="1" dirty="0" smtClean="0"/>
              <a:t>employee engagement with the organization</a:t>
            </a:r>
            <a:r>
              <a:rPr lang="en-GB" sz="2400" dirty="0" smtClean="0"/>
              <a:t>, and is primarily concerned with levels of engagement across the organization and with the association between engagement and organizational performance</a:t>
            </a:r>
          </a:p>
          <a:p>
            <a:pPr lvl="1"/>
            <a:r>
              <a:rPr lang="en-GB" sz="2000" dirty="0" smtClean="0"/>
              <a:t>Leaves open the question of what we mean by engagement</a:t>
            </a:r>
          </a:p>
          <a:p>
            <a:pPr lvl="1"/>
            <a:endParaRPr lang="en-GB" sz="2000" dirty="0" smtClean="0"/>
          </a:p>
          <a:p>
            <a:pPr>
              <a:buNone/>
            </a:pP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Two Different Worlds or Two Complementary Perspectives on Engagement?</a:t>
            </a:r>
            <a:endParaRPr lang="en-GB" sz="3200" b="1" dirty="0"/>
          </a:p>
        </p:txBody>
      </p:sp>
      <p:sp>
        <p:nvSpPr>
          <p:cNvPr id="3" name="Content Placeholder 2"/>
          <p:cNvSpPr>
            <a:spLocks noGrp="1"/>
          </p:cNvSpPr>
          <p:nvPr>
            <p:ph idx="1"/>
          </p:nvPr>
        </p:nvSpPr>
        <p:spPr/>
        <p:txBody>
          <a:bodyPr>
            <a:normAutofit/>
          </a:bodyPr>
          <a:lstStyle/>
          <a:p>
            <a:r>
              <a:rPr lang="en-GB" sz="2400" dirty="0" smtClean="0"/>
              <a:t>Work engagement is mainly concerned with what engagement is – with what it feels like to be engaged – and with the causes and consequences of this</a:t>
            </a:r>
          </a:p>
          <a:p>
            <a:r>
              <a:rPr lang="en-GB" sz="2400" dirty="0" smtClean="0"/>
              <a:t>Organizational engagement is mainly concerned with ‘doing’ engagement – with policies and practices that might enhance engagement</a:t>
            </a:r>
          </a:p>
          <a:p>
            <a:r>
              <a:rPr lang="en-GB" sz="2400" dirty="0" smtClean="0"/>
              <a:t>Arguably, you need to understand what engagement is before you can try to improve it.</a:t>
            </a:r>
          </a:p>
          <a:p>
            <a:r>
              <a:rPr lang="en-GB" sz="2400" dirty="0" smtClean="0"/>
              <a:t>So, start by looking at work engagement</a:t>
            </a:r>
            <a:endParaRPr lang="en-GB"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Work Engagement as an Behavioural Concept (American Model)</a:t>
            </a:r>
            <a:endParaRPr lang="en-GB" sz="3200" b="1" dirty="0"/>
          </a:p>
        </p:txBody>
      </p:sp>
      <p:sp>
        <p:nvSpPr>
          <p:cNvPr id="3" name="Content Placeholder 2"/>
          <p:cNvSpPr>
            <a:spLocks noGrp="1"/>
          </p:cNvSpPr>
          <p:nvPr>
            <p:ph idx="1"/>
          </p:nvPr>
        </p:nvSpPr>
        <p:spPr/>
        <p:txBody>
          <a:bodyPr>
            <a:normAutofit/>
          </a:bodyPr>
          <a:lstStyle/>
          <a:p>
            <a:pPr>
              <a:buNone/>
            </a:pPr>
            <a:r>
              <a:rPr lang="en-GB" sz="2400" dirty="0" smtClean="0"/>
              <a:t>Work engagement initially developed in the US by Kahn as a motivational concept</a:t>
            </a:r>
          </a:p>
          <a:p>
            <a:pPr>
              <a:buNone/>
            </a:pPr>
            <a:r>
              <a:rPr lang="en-GB" sz="2400" dirty="0" smtClean="0"/>
              <a:t>“..</a:t>
            </a:r>
            <a:r>
              <a:rPr lang="en-GB" sz="2400" b="1" dirty="0" smtClean="0"/>
              <a:t>the employment and expression of a person’s ‘preferred self’ in task </a:t>
            </a:r>
            <a:r>
              <a:rPr lang="en-GB" sz="2400" b="1" dirty="0" err="1" smtClean="0"/>
              <a:t>behaviors</a:t>
            </a:r>
            <a:r>
              <a:rPr lang="en-GB" sz="2400" b="1" dirty="0" smtClean="0"/>
              <a:t> that promote connections to work and to others, personal presence (physical, cognitive, and emotional) and active, full performance</a:t>
            </a:r>
            <a:r>
              <a:rPr lang="en-GB" sz="2400" dirty="0" smtClean="0"/>
              <a:t>” (Kahn)</a:t>
            </a:r>
          </a:p>
          <a:p>
            <a:pPr>
              <a:buNone/>
            </a:pPr>
            <a:endParaRPr lang="en-GB" sz="2400" dirty="0" smtClean="0"/>
          </a:p>
          <a:p>
            <a:pPr>
              <a:buNone/>
            </a:pPr>
            <a:r>
              <a:rPr lang="en-GB" sz="2400" dirty="0" smtClean="0"/>
              <a:t>This implies that engagement is a multi-dimensional motivational concept, likely to be reflected in behaviour </a:t>
            </a:r>
          </a:p>
          <a:p>
            <a:pPr>
              <a:buNone/>
            </a:pPr>
            <a:endParaRPr lang="en-GB" sz="2400" dirty="0" smtClean="0"/>
          </a:p>
          <a:p>
            <a:pPr>
              <a:buNone/>
            </a:pPr>
            <a:endParaRPr lang="en-GB"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2991</Words>
  <Application>Microsoft Office PowerPoint</Application>
  <PresentationFormat>On-screen Show (4:3)</PresentationFormat>
  <Paragraphs>336</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Employee Engagement:  A Path to Organizational Success?</vt:lpstr>
      <vt:lpstr>Why Employee Engagement?</vt:lpstr>
      <vt:lpstr>The ‘Problem’ of Engagement</vt:lpstr>
      <vt:lpstr>Aims of the Presentation</vt:lpstr>
      <vt:lpstr>Employee Engagement Gets Onto the Agenda</vt:lpstr>
      <vt:lpstr>Tracing the Growth of Interest in Engagement</vt:lpstr>
      <vt:lpstr>What is Engagement? Two Parallel Worlds</vt:lpstr>
      <vt:lpstr>Two Different Worlds or Two Complementary Perspectives on Engagement?</vt:lpstr>
      <vt:lpstr>Work Engagement as an Behavioural Concept (American Model)</vt:lpstr>
      <vt:lpstr>Content of Behavioural Work Engagement</vt:lpstr>
      <vt:lpstr>Work Engagement as an Attitudinal Concept (European Model)</vt:lpstr>
      <vt:lpstr>The Utrecht Work Engagement Scale</vt:lpstr>
      <vt:lpstr>Antecedents of Work Engagement (The research evidence)</vt:lpstr>
      <vt:lpstr>Outcomes of Work Engagement (The research evidence)</vt:lpstr>
      <vt:lpstr>Work Engagement: An Assessment</vt:lpstr>
      <vt:lpstr>Origins of Organizational Engagement</vt:lpstr>
      <vt:lpstr>What is Organizational Engagement?:  All Things to All People</vt:lpstr>
      <vt:lpstr>Organizational Engagement Through Attitude  Surveys: The Example of the Gallup 12</vt:lpstr>
      <vt:lpstr>The Gallup 12 (examples)</vt:lpstr>
      <vt:lpstr>Engagement and the Use of Attitude Surveys</vt:lpstr>
      <vt:lpstr>Engagement Through Leadership: The UK MacLeod Enquiry</vt:lpstr>
      <vt:lpstr>Action Arising From the MacLeod Report</vt:lpstr>
      <vt:lpstr>Implementing Leadership-Driven Engagement</vt:lpstr>
      <vt:lpstr>An Assessment:  Challenges for Organizational Engagement</vt:lpstr>
      <vt:lpstr>The Role of Voice in Organizational Engagement “Rethinking Voice” Survey Findings</vt:lpstr>
      <vt:lpstr>The Impact of Voice in Engagement</vt:lpstr>
      <vt:lpstr>Evidence from WERS 2011</vt:lpstr>
      <vt:lpstr>Is Organizational Engagement Employee  Exploitation?</vt:lpstr>
      <vt:lpstr>Is It Exploitation of Managers?</vt:lpstr>
      <vt:lpstr>The Risk of Organizational Engagement</vt:lpstr>
      <vt:lpstr> Is There a Plus to Organizational Engagement?</vt:lpstr>
      <vt:lpstr>Towards an Effective Approach to Employee Engagement</vt:lpstr>
      <vt:lpstr>Towards a New Perspective on HRM and Engagement</vt:lpstr>
      <vt:lpstr>Final Comments: Is There a Business Case for Engagement?</vt:lpstr>
      <vt:lpstr>PowerPoint Presentation</vt:lpstr>
      <vt:lpstr>Some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Real Engagement</dc:title>
  <dc:creator>David Guest</dc:creator>
  <cp:lastModifiedBy>Guest, David</cp:lastModifiedBy>
  <cp:revision>155</cp:revision>
  <cp:lastPrinted>2016-11-16T13:06:08Z</cp:lastPrinted>
  <dcterms:created xsi:type="dcterms:W3CDTF">2010-10-22T08:24:41Z</dcterms:created>
  <dcterms:modified xsi:type="dcterms:W3CDTF">2016-11-21T13:24:06Z</dcterms:modified>
</cp:coreProperties>
</file>