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9" r:id="rId3"/>
    <p:sldId id="260" r:id="rId4"/>
    <p:sldId id="257" r:id="rId5"/>
    <p:sldId id="266" r:id="rId6"/>
    <p:sldId id="261" r:id="rId7"/>
    <p:sldId id="262" r:id="rId8"/>
    <p:sldId id="264" r:id="rId9"/>
    <p:sldId id="265"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70"/>
    <p:restoredTop sz="70455"/>
  </p:normalViewPr>
  <p:slideViewPr>
    <p:cSldViewPr snapToGrid="0" snapToObjects="1">
      <p:cViewPr>
        <p:scale>
          <a:sx n="60" d="100"/>
          <a:sy n="60" d="100"/>
        </p:scale>
        <p:origin x="-348"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1D683-87F9-4040-AA8A-4A1D8597455C}"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C3FC4-E293-F54E-95C1-4636F244FF1F}" type="slidenum">
              <a:rPr lang="en-US" smtClean="0"/>
              <a:t>‹#›</a:t>
            </a:fld>
            <a:endParaRPr lang="en-US"/>
          </a:p>
        </p:txBody>
      </p:sp>
    </p:spTree>
    <p:extLst>
      <p:ext uri="{BB962C8B-B14F-4D97-AF65-F5344CB8AC3E}">
        <p14:creationId xmlns:p14="http://schemas.microsoft.com/office/powerpoint/2010/main" val="181286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1</a:t>
            </a:fld>
            <a:endParaRPr lang="en-US"/>
          </a:p>
        </p:txBody>
      </p:sp>
    </p:spTree>
    <p:extLst>
      <p:ext uri="{BB962C8B-B14F-4D97-AF65-F5344CB8AC3E}">
        <p14:creationId xmlns:p14="http://schemas.microsoft.com/office/powerpoint/2010/main" val="33348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10</a:t>
            </a:fld>
            <a:endParaRPr lang="en-US"/>
          </a:p>
        </p:txBody>
      </p:sp>
    </p:spTree>
    <p:extLst>
      <p:ext uri="{BB962C8B-B14F-4D97-AF65-F5344CB8AC3E}">
        <p14:creationId xmlns:p14="http://schemas.microsoft.com/office/powerpoint/2010/main" val="186099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happens if Managers don</a:t>
            </a:r>
            <a:r>
              <a:rPr lang="uk-UA" baseline="0" dirty="0" smtClean="0"/>
              <a:t>’</a:t>
            </a:r>
            <a:r>
              <a:rPr lang="en-US" baseline="0" dirty="0" smtClean="0"/>
              <a:t>t listen!!</a:t>
            </a:r>
          </a:p>
          <a:p>
            <a:endParaRPr lang="en-US" baseline="0" dirty="0" smtClean="0"/>
          </a:p>
          <a:p>
            <a:r>
              <a:rPr lang="en-US" sz="1200" kern="1200" dirty="0" smtClean="0">
                <a:solidFill>
                  <a:schemeClr val="tx1"/>
                </a:solidFill>
                <a:latin typeface="+mn-lt"/>
                <a:ea typeface="+mn-ea"/>
                <a:cs typeface="+mn-cs"/>
              </a:rPr>
              <a:t>Failing to respond to employees is a sure way to kill employee involvement and potentially the</a:t>
            </a:r>
            <a:r>
              <a:rPr lang="en-US" sz="1200" kern="1200" baseline="0" dirty="0" smtClean="0">
                <a:solidFill>
                  <a:schemeClr val="tx1"/>
                </a:solidFill>
                <a:latin typeface="+mn-lt"/>
                <a:ea typeface="+mn-ea"/>
                <a:cs typeface="+mn-cs"/>
              </a:rPr>
              <a:t> business</a:t>
            </a:r>
            <a:r>
              <a:rPr lang="en-US" sz="1200" kern="1200" dirty="0" smtClean="0">
                <a:solidFill>
                  <a:schemeClr val="tx1"/>
                </a:solidFill>
                <a:latin typeface="+mn-lt"/>
                <a:ea typeface="+mn-ea"/>
                <a:cs typeface="+mn-cs"/>
              </a:rPr>
              <a:t>. If management do</a:t>
            </a:r>
            <a:r>
              <a:rPr lang="en-US" sz="1200" kern="1200" baseline="0" dirty="0" smtClean="0">
                <a:solidFill>
                  <a:schemeClr val="tx1"/>
                </a:solidFill>
                <a:latin typeface="+mn-lt"/>
                <a:ea typeface="+mn-ea"/>
                <a:cs typeface="+mn-cs"/>
              </a:rPr>
              <a:t> not</a:t>
            </a:r>
            <a:r>
              <a:rPr lang="en-US" sz="1200" kern="1200" dirty="0" smtClean="0">
                <a:solidFill>
                  <a:schemeClr val="tx1"/>
                </a:solidFill>
                <a:latin typeface="+mn-lt"/>
                <a:ea typeface="+mn-ea"/>
                <a:cs typeface="+mn-cs"/>
              </a:rPr>
              <a:t> acknowledge employee ideas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efforts, staff will conclude that the management has no interest in the welfare of employees,</a:t>
            </a:r>
            <a:r>
              <a:rPr lang="en-US" sz="1200" kern="1200" baseline="0" dirty="0" smtClean="0">
                <a:solidFill>
                  <a:schemeClr val="tx1"/>
                </a:solidFill>
                <a:latin typeface="+mn-lt"/>
                <a:ea typeface="+mn-ea"/>
                <a:cs typeface="+mn-cs"/>
              </a:rPr>
              <a:t> which will demotivate employees, resulting in lack of productivity and ultimately decreasing the profits of the </a:t>
            </a:r>
            <a:r>
              <a:rPr lang="en-US" sz="1200" kern="1200" baseline="0" dirty="0" err="1" smtClean="0">
                <a:solidFill>
                  <a:schemeClr val="tx1"/>
                </a:solidFill>
                <a:latin typeface="+mn-lt"/>
                <a:ea typeface="+mn-ea"/>
                <a:cs typeface="+mn-cs"/>
              </a:rPr>
              <a:t>organisation</a:t>
            </a:r>
            <a:r>
              <a:rPr lang="en-US" sz="1200" kern="1200" baseline="0" dirty="0" smtClean="0">
                <a:solidFill>
                  <a:schemeClr val="tx1"/>
                </a:solidFill>
                <a:latin typeface="+mn-lt"/>
                <a:ea typeface="+mn-ea"/>
                <a:cs typeface="+mn-cs"/>
              </a:rPr>
              <a:t>. BOOM business gone</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11</a:t>
            </a:fld>
            <a:endParaRPr lang="en-US"/>
          </a:p>
        </p:txBody>
      </p:sp>
    </p:spTree>
    <p:extLst>
      <p:ext uri="{BB962C8B-B14F-4D97-AF65-F5344CB8AC3E}">
        <p14:creationId xmlns:p14="http://schemas.microsoft.com/office/powerpoint/2010/main" val="146044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fostering an environment</a:t>
            </a:r>
            <a:r>
              <a:rPr lang="en-US" baseline="0" dirty="0" smtClean="0"/>
              <a:t> of passionate employees with a profound connection to the company. Or is your company causing workers to feel demotivated making them sleepwalk through the day??</a:t>
            </a:r>
          </a:p>
        </p:txBody>
      </p:sp>
      <p:sp>
        <p:nvSpPr>
          <p:cNvPr id="4" name="Slide Number Placeholder 3"/>
          <p:cNvSpPr>
            <a:spLocks noGrp="1"/>
          </p:cNvSpPr>
          <p:nvPr>
            <p:ph type="sldNum" sz="quarter" idx="10"/>
          </p:nvPr>
        </p:nvSpPr>
        <p:spPr/>
        <p:txBody>
          <a:bodyPr/>
          <a:lstStyle/>
          <a:p>
            <a:fld id="{FA7C3FC4-E293-F54E-95C1-4636F244FF1F}" type="slidenum">
              <a:rPr lang="en-US" smtClean="0"/>
              <a:t>2</a:t>
            </a:fld>
            <a:endParaRPr lang="en-US"/>
          </a:p>
        </p:txBody>
      </p:sp>
    </p:spTree>
    <p:extLst>
      <p:ext uri="{BB962C8B-B14F-4D97-AF65-F5344CB8AC3E}">
        <p14:creationId xmlns:p14="http://schemas.microsoft.com/office/powerpoint/2010/main" val="27481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the nature of work carried</a:t>
            </a:r>
            <a:r>
              <a:rPr lang="en-US" baseline="0" dirty="0" smtClean="0"/>
              <a:t> out in the UK,  from manufacturing to more knowledge based work, has seen a shift in the nature of employee participation</a:t>
            </a:r>
          </a:p>
          <a:p>
            <a:endParaRPr lang="en-US" baseline="0" dirty="0" smtClean="0"/>
          </a:p>
          <a:p>
            <a:r>
              <a:rPr lang="en-US" dirty="0" smtClean="0"/>
              <a:t>Employee empowerment became</a:t>
            </a:r>
            <a:r>
              <a:rPr lang="en-US" baseline="0" dirty="0" smtClean="0"/>
              <a:t> prominent in the 1990’s with high commitment and performance taking over in the early 2000s.</a:t>
            </a:r>
          </a:p>
          <a:p>
            <a:endParaRPr lang="en-US" baseline="0" dirty="0" smtClean="0"/>
          </a:p>
          <a:p>
            <a:r>
              <a:rPr lang="en-US" baseline="0" dirty="0" smtClean="0"/>
              <a:t>Since 2010 the new terms used are employee engagement and employee voice</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3</a:t>
            </a:fld>
            <a:endParaRPr lang="en-US"/>
          </a:p>
        </p:txBody>
      </p:sp>
    </p:spTree>
    <p:extLst>
      <p:ext uri="{BB962C8B-B14F-4D97-AF65-F5344CB8AC3E}">
        <p14:creationId xmlns:p14="http://schemas.microsoft.com/office/powerpoint/2010/main" val="211264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 participation has been an important feature for debates in work and employment since 1987 but do current forms of employee involvement really transfer and real decision-making powers away from managers?</a:t>
            </a:r>
          </a:p>
          <a:p>
            <a:endParaRPr lang="en-US" dirty="0" smtClean="0"/>
          </a:p>
          <a:p>
            <a:r>
              <a:rPr lang="en-US" dirty="0" smtClean="0"/>
              <a:t>We believe</a:t>
            </a:r>
            <a:r>
              <a:rPr lang="en-US" baseline="0" dirty="0" smtClean="0"/>
              <a:t> that yes it does – but how??</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4</a:t>
            </a:fld>
            <a:endParaRPr lang="en-US"/>
          </a:p>
        </p:txBody>
      </p:sp>
    </p:spTree>
    <p:extLst>
      <p:ext uri="{BB962C8B-B14F-4D97-AF65-F5344CB8AC3E}">
        <p14:creationId xmlns:p14="http://schemas.microsoft.com/office/powerpoint/2010/main" val="28799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voice/involvement</a:t>
            </a:r>
            <a:r>
              <a:rPr lang="en-US" baseline="0" dirty="0"/>
              <a:t> in a non-union world </a:t>
            </a:r>
          </a:p>
          <a:p>
            <a:endParaRPr lang="en-US" baseline="0" dirty="0"/>
          </a:p>
          <a:p>
            <a:r>
              <a:rPr lang="en-US" baseline="0" dirty="0"/>
              <a:t>With the decline of TU in recent years </a:t>
            </a:r>
            <a:r>
              <a:rPr lang="en-US" baseline="0" dirty="0" err="1"/>
              <a:t>organisations</a:t>
            </a:r>
            <a:r>
              <a:rPr lang="en-US" baseline="0" dirty="0"/>
              <a:t> are increasing employee involvement as a way of replacing TU </a:t>
            </a:r>
          </a:p>
          <a:p>
            <a:endParaRPr lang="en-US" baseline="0" dirty="0"/>
          </a:p>
          <a:p>
            <a:r>
              <a:rPr lang="en-US" baseline="0" dirty="0"/>
              <a:t>Research evidence tells us that by adopting an engagement approach can have a </a:t>
            </a:r>
            <a:r>
              <a:rPr lang="en-US" baseline="0" dirty="0" err="1"/>
              <a:t>positvive</a:t>
            </a:r>
            <a:r>
              <a:rPr lang="en-US" baseline="0" dirty="0"/>
              <a:t> impact for both employees and employers</a:t>
            </a:r>
          </a:p>
          <a:p>
            <a:endParaRPr lang="en-US" baseline="0" dirty="0"/>
          </a:p>
          <a:p>
            <a:r>
              <a:rPr lang="en-US" baseline="0" dirty="0"/>
              <a:t>B</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5</a:t>
            </a:fld>
            <a:endParaRPr lang="en-US"/>
          </a:p>
        </p:txBody>
      </p:sp>
    </p:spTree>
    <p:extLst>
      <p:ext uri="{BB962C8B-B14F-4D97-AF65-F5344CB8AC3E}">
        <p14:creationId xmlns:p14="http://schemas.microsoft.com/office/powerpoint/2010/main" val="203811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different ways in which workers can influence decisions over managers and this can be achieved in a number of ways</a:t>
            </a:r>
          </a:p>
          <a:p>
            <a:endParaRPr lang="en-US" baseline="0" dirty="0" smtClean="0"/>
          </a:p>
          <a:p>
            <a:r>
              <a:rPr lang="en-US" baseline="0" dirty="0" smtClean="0"/>
              <a:t>Reasons why!!!</a:t>
            </a:r>
          </a:p>
          <a:p>
            <a:endParaRPr lang="en-US" baseline="0" dirty="0" smtClean="0"/>
          </a:p>
          <a:p>
            <a:pPr marL="171450" indent="-171450">
              <a:buFont typeface="Arial" charset="0"/>
              <a:buChar char="•"/>
            </a:pPr>
            <a:r>
              <a:rPr lang="en-US" baseline="0" dirty="0" smtClean="0"/>
              <a:t>Involving employees in decision making is key to employee engagement and </a:t>
            </a:r>
            <a:r>
              <a:rPr lang="en-US" baseline="0" dirty="0" err="1" smtClean="0"/>
              <a:t>organisational</a:t>
            </a:r>
            <a:r>
              <a:rPr lang="en-US" baseline="0" dirty="0" smtClean="0"/>
              <a:t> success.</a:t>
            </a:r>
          </a:p>
          <a:p>
            <a:pPr marL="171450" indent="-171450">
              <a:buFont typeface="Arial" charset="0"/>
              <a:buChar char="•"/>
            </a:pPr>
            <a:endParaRPr lang="en-US" baseline="0" dirty="0" smtClean="0"/>
          </a:p>
          <a:p>
            <a:pPr marL="171450" indent="-171450">
              <a:buFont typeface="Arial"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A7C3FC4-E293-F54E-95C1-4636F244FF1F}" type="slidenum">
              <a:rPr lang="en-US" smtClean="0"/>
              <a:t>6</a:t>
            </a:fld>
            <a:endParaRPr lang="en-US"/>
          </a:p>
        </p:txBody>
      </p:sp>
    </p:spTree>
    <p:extLst>
      <p:ext uri="{BB962C8B-B14F-4D97-AF65-F5344CB8AC3E}">
        <p14:creationId xmlns:p14="http://schemas.microsoft.com/office/powerpoint/2010/main" val="5738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Lets take John Lewis as an example – where employees 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Empowering staff!!!</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69,000 employees across Waitrose and John Lewis - known as Partners because they own the business!! - the challenge for the management is to ensure that they all have opportunities to have their say across all levels of the business.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Ensuring employees have a clear say in the running of the business is also seen in individual John Lewis and Waitrose shops through Branch Forums.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Partners are elected by their colleagues onto each Forum and work alongside management to influence the running of the shop and to make decisions such as which local charities to support.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JLP has a long-established Partnership Council which brings together 80 elected partners four times a year to discuss issues across the business. The Chairman and other Board Directors present to the Council on a regular basis and the Council has the ultimate power to remove the Chairman.</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7</a:t>
            </a:fld>
            <a:endParaRPr lang="en-US"/>
          </a:p>
        </p:txBody>
      </p:sp>
    </p:spTree>
    <p:extLst>
      <p:ext uri="{BB962C8B-B14F-4D97-AF65-F5344CB8AC3E}">
        <p14:creationId xmlns:p14="http://schemas.microsoft.com/office/powerpoint/2010/main" val="190850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Monalisa</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8</a:t>
            </a:fld>
            <a:endParaRPr lang="en-US"/>
          </a:p>
        </p:txBody>
      </p:sp>
    </p:spTree>
    <p:extLst>
      <p:ext uri="{BB962C8B-B14F-4D97-AF65-F5344CB8AC3E}">
        <p14:creationId xmlns:p14="http://schemas.microsoft.com/office/powerpoint/2010/main" val="76455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a:t>
            </a:r>
            <a:r>
              <a:rPr lang="en-US" baseline="0" dirty="0"/>
              <a:t> foundations of any </a:t>
            </a:r>
            <a:r>
              <a:rPr lang="en-US" baseline="0" dirty="0" err="1"/>
              <a:t>succesful</a:t>
            </a:r>
            <a:r>
              <a:rPr lang="en-US" baseline="0" dirty="0"/>
              <a:t> company is its people</a:t>
            </a:r>
          </a:p>
          <a:p>
            <a:endParaRPr lang="en-US" baseline="0" dirty="0"/>
          </a:p>
          <a:p>
            <a:r>
              <a:rPr lang="en-US" baseline="0" dirty="0"/>
              <a:t>Employees represent a source of knowledge and ideas but often this remains untapped. By tapping into this knowledge it empowers employees, saves company time and money and increases productivity and outsourcing.</a:t>
            </a:r>
          </a:p>
          <a:p>
            <a:endParaRPr lang="en-US" baseline="0" dirty="0"/>
          </a:p>
          <a:p>
            <a:r>
              <a:rPr lang="en-US" baseline="0" dirty="0"/>
              <a:t>Sam Walton - Walmart – The way management treat their employees is exactly how employees will treat their customers</a:t>
            </a:r>
            <a:endParaRPr lang="en-US" dirty="0"/>
          </a:p>
        </p:txBody>
      </p:sp>
      <p:sp>
        <p:nvSpPr>
          <p:cNvPr id="4" name="Slide Number Placeholder 3"/>
          <p:cNvSpPr>
            <a:spLocks noGrp="1"/>
          </p:cNvSpPr>
          <p:nvPr>
            <p:ph type="sldNum" sz="quarter" idx="10"/>
          </p:nvPr>
        </p:nvSpPr>
        <p:spPr/>
        <p:txBody>
          <a:bodyPr/>
          <a:lstStyle/>
          <a:p>
            <a:fld id="{FA7C3FC4-E293-F54E-95C1-4636F244FF1F}" type="slidenum">
              <a:rPr lang="en-US" smtClean="0"/>
              <a:t>9</a:t>
            </a:fld>
            <a:endParaRPr lang="en-US"/>
          </a:p>
        </p:txBody>
      </p:sp>
    </p:spTree>
    <p:extLst>
      <p:ext uri="{BB962C8B-B14F-4D97-AF65-F5344CB8AC3E}">
        <p14:creationId xmlns:p14="http://schemas.microsoft.com/office/powerpoint/2010/main" val="62894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5B1EA-48F2-BB4D-AF3C-79493CF5BDB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58412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5B1EA-48F2-BB4D-AF3C-79493CF5BDB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69001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5B1EA-48F2-BB4D-AF3C-79493CF5BDB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465860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5B1EA-48F2-BB4D-AF3C-79493CF5BDB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7080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5B1EA-48F2-BB4D-AF3C-79493CF5BDB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81619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5B1EA-48F2-BB4D-AF3C-79493CF5BDB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74531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5B1EA-48F2-BB4D-AF3C-79493CF5BDB3}"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95480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35B1EA-48F2-BB4D-AF3C-79493CF5BDB3}"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147505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5B1EA-48F2-BB4D-AF3C-79493CF5BDB3}"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65754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5B1EA-48F2-BB4D-AF3C-79493CF5BDB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34936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5B1EA-48F2-BB4D-AF3C-79493CF5BDB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BA13B-3328-704E-A130-5CE05B605A8B}" type="slidenum">
              <a:rPr lang="en-US" smtClean="0"/>
              <a:t>‹#›</a:t>
            </a:fld>
            <a:endParaRPr lang="en-US"/>
          </a:p>
        </p:txBody>
      </p:sp>
    </p:spTree>
    <p:extLst>
      <p:ext uri="{BB962C8B-B14F-4D97-AF65-F5344CB8AC3E}">
        <p14:creationId xmlns:p14="http://schemas.microsoft.com/office/powerpoint/2010/main" val="49892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5B1EA-48F2-BB4D-AF3C-79493CF5BDB3}"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BA13B-3328-704E-A130-5CE05B605A8B}" type="slidenum">
              <a:rPr lang="en-US" smtClean="0"/>
              <a:t>‹#›</a:t>
            </a:fld>
            <a:endParaRPr lang="en-US"/>
          </a:p>
        </p:txBody>
      </p:sp>
    </p:spTree>
    <p:extLst>
      <p:ext uri="{BB962C8B-B14F-4D97-AF65-F5344CB8AC3E}">
        <p14:creationId xmlns:p14="http://schemas.microsoft.com/office/powerpoint/2010/main" val="126645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839788" y="2057400"/>
            <a:ext cx="5743892" cy="3811588"/>
          </a:xfrm>
        </p:spPr>
        <p:txBody>
          <a:bodyPr/>
          <a:lstStyle/>
          <a:p>
            <a:endParaRPr lang="en-US" dirty="0" smtClean="0"/>
          </a:p>
          <a:p>
            <a:endParaRPr lang="en-US" dirty="0"/>
          </a:p>
          <a:p>
            <a:r>
              <a:rPr lang="en-US" sz="4000" dirty="0" smtClean="0">
                <a:latin typeface="Marker Felt Thin" charset="0"/>
                <a:ea typeface="Marker Felt Thin" charset="0"/>
                <a:cs typeface="Marker Felt Thin" charset="0"/>
              </a:rPr>
              <a:t>Pavia Ward</a:t>
            </a:r>
          </a:p>
          <a:p>
            <a:r>
              <a:rPr lang="en-US" sz="4000" dirty="0" err="1" smtClean="0">
                <a:latin typeface="Marker Felt Thin" charset="0"/>
                <a:ea typeface="Marker Felt Thin" charset="0"/>
                <a:cs typeface="Marker Felt Thin" charset="0"/>
              </a:rPr>
              <a:t>Monalisa</a:t>
            </a:r>
            <a:r>
              <a:rPr lang="en-US" sz="4000" dirty="0" smtClean="0">
                <a:latin typeface="Marker Felt Thin" charset="0"/>
                <a:ea typeface="Marker Felt Thin" charset="0"/>
                <a:cs typeface="Marker Felt Thin" charset="0"/>
              </a:rPr>
              <a:t> </a:t>
            </a:r>
            <a:r>
              <a:rPr lang="en-US" sz="4000" dirty="0" err="1" smtClean="0">
                <a:latin typeface="Marker Felt Thin" charset="0"/>
                <a:ea typeface="Marker Felt Thin" charset="0"/>
                <a:cs typeface="Marker Felt Thin" charset="0"/>
              </a:rPr>
              <a:t>Kupakuwana</a:t>
            </a:r>
            <a:endParaRPr lang="en-US" sz="4000" dirty="0" smtClean="0">
              <a:latin typeface="Marker Felt Thin" charset="0"/>
              <a:ea typeface="Marker Felt Thin" charset="0"/>
              <a:cs typeface="Marker Felt Thin" charset="0"/>
            </a:endParaRPr>
          </a:p>
          <a:p>
            <a:r>
              <a:rPr lang="en-US" sz="4000" dirty="0" smtClean="0">
                <a:latin typeface="Marker Felt Thin" charset="0"/>
                <a:ea typeface="Marker Felt Thin" charset="0"/>
                <a:cs typeface="Marker Felt Thin" charset="0"/>
              </a:rPr>
              <a:t>Emma Breen</a:t>
            </a:r>
            <a:endParaRPr lang="en-US" sz="4000" dirty="0">
              <a:latin typeface="Marker Felt Thin" charset="0"/>
              <a:ea typeface="Marker Felt Thin" charset="0"/>
              <a:cs typeface="Marker Felt Thin" charset="0"/>
            </a:endParaRPr>
          </a:p>
        </p:txBody>
      </p:sp>
      <p:sp>
        <p:nvSpPr>
          <p:cNvPr id="7" name="Title 1"/>
          <p:cNvSpPr txBox="1">
            <a:spLocks/>
          </p:cNvSpPr>
          <p:nvPr/>
        </p:nvSpPr>
        <p:spPr>
          <a:xfrm>
            <a:off x="6009718" y="2576384"/>
            <a:ext cx="5443343" cy="2286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smtClean="0">
                <a:latin typeface="Marker Felt Thin" charset="0"/>
                <a:ea typeface="Marker Felt Thin" charset="0"/>
                <a:cs typeface="Marker Felt Thin" charset="0"/>
              </a:rPr>
              <a:t>Manchester Industrial Relations Society</a:t>
            </a:r>
            <a:br>
              <a:rPr lang="en-US" sz="4400" smtClean="0">
                <a:latin typeface="Marker Felt Thin" charset="0"/>
                <a:ea typeface="Marker Felt Thin" charset="0"/>
                <a:cs typeface="Marker Felt Thin" charset="0"/>
              </a:rPr>
            </a:br>
            <a:r>
              <a:rPr lang="en-US" sz="4400" smtClean="0">
                <a:latin typeface="Marker Felt Thin" charset="0"/>
                <a:ea typeface="Marker Felt Thin" charset="0"/>
                <a:cs typeface="Marker Felt Thin" charset="0"/>
              </a:rPr>
              <a:t>Student Debate</a:t>
            </a:r>
            <a:endParaRPr lang="en-US" sz="4400">
              <a:latin typeface="Marker Felt Thin" charset="0"/>
              <a:ea typeface="Marker Felt Thin" charset="0"/>
              <a:cs typeface="Marker Felt Thin"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177" y="301625"/>
            <a:ext cx="3081547" cy="1512759"/>
          </a:xfrm>
          <a:prstGeom prst="rect">
            <a:avLst/>
          </a:prstGeom>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6427" y="301625"/>
            <a:ext cx="3715955" cy="1956923"/>
          </a:xfrm>
        </p:spPr>
      </p:pic>
    </p:spTree>
    <p:extLst>
      <p:ext uri="{BB962C8B-B14F-4D97-AF65-F5344CB8AC3E}">
        <p14:creationId xmlns:p14="http://schemas.microsoft.com/office/powerpoint/2010/main" val="783462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13" y="191386"/>
            <a:ext cx="8991187" cy="6370379"/>
          </a:xfrm>
          <a:prstGeom prst="rect">
            <a:avLst/>
          </a:prstGeom>
        </p:spPr>
      </p:pic>
    </p:spTree>
    <p:extLst>
      <p:ext uri="{BB962C8B-B14F-4D97-AF65-F5344CB8AC3E}">
        <p14:creationId xmlns:p14="http://schemas.microsoft.com/office/powerpoint/2010/main" val="1411363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67" y="10"/>
            <a:ext cx="5457085" cy="6339368"/>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1747"/>
          <a:stretch/>
        </p:blipFill>
        <p:spPr>
          <a:xfrm>
            <a:off x="20" y="10"/>
            <a:ext cx="12191980" cy="6857990"/>
          </a:xfrm>
          <a:prstGeom prst="rect">
            <a:avLst/>
          </a:prstGeom>
        </p:spPr>
      </p:pic>
      <p:pic>
        <p:nvPicPr>
          <p:cNvPr id="5" name="CrowdBravo TL03_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3619" y="4854796"/>
            <a:ext cx="812800" cy="812800"/>
          </a:xfrm>
          <a:prstGeom prst="rect">
            <a:avLst/>
          </a:prstGeom>
        </p:spPr>
      </p:pic>
    </p:spTree>
    <p:extLst>
      <p:ext uri="{BB962C8B-B14F-4D97-AF65-F5344CB8AC3E}">
        <p14:creationId xmlns:p14="http://schemas.microsoft.com/office/powerpoint/2010/main" val="35976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xit" presetSubtype="0" fill="hold" nodeType="withEffect">
                                  <p:stCondLst>
                                    <p:cond delay="15000"/>
                                  </p:stCondLst>
                                  <p:childTnLst>
                                    <p:anim calcmode="lin" valueType="num">
                                      <p:cBhvr>
                                        <p:cTn id="6" dur="3000"/>
                                        <p:tgtEl>
                                          <p:spTgt spid="2"/>
                                        </p:tgtEl>
                                        <p:attrNameLst>
                                          <p:attrName>ppt_w</p:attrName>
                                        </p:attrNameLst>
                                      </p:cBhvr>
                                      <p:tavLst>
                                        <p:tav tm="0">
                                          <p:val>
                                            <p:strVal val="ppt_w"/>
                                          </p:val>
                                        </p:tav>
                                        <p:tav tm="100000">
                                          <p:val>
                                            <p:fltVal val="0"/>
                                          </p:val>
                                        </p:tav>
                                      </p:tavLst>
                                    </p:anim>
                                    <p:anim calcmode="lin" valueType="num">
                                      <p:cBhvr>
                                        <p:cTn id="7" dur="3000"/>
                                        <p:tgtEl>
                                          <p:spTgt spid="2"/>
                                        </p:tgtEl>
                                        <p:attrNameLst>
                                          <p:attrName>ppt_h</p:attrName>
                                        </p:attrNameLst>
                                      </p:cBhvr>
                                      <p:tavLst>
                                        <p:tav tm="0">
                                          <p:val>
                                            <p:strVal val="ppt_h"/>
                                          </p:val>
                                        </p:tav>
                                        <p:tav tm="100000">
                                          <p:val>
                                            <p:fltVal val="0"/>
                                          </p:val>
                                        </p:tav>
                                      </p:tavLst>
                                    </p:anim>
                                    <p:anim calcmode="lin" valueType="num">
                                      <p:cBhvr>
                                        <p:cTn id="8" dur="3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3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2999"/>
                                          </p:stCondLst>
                                        </p:cTn>
                                        <p:tgtEl>
                                          <p:spTgt spid="2"/>
                                        </p:tgtEl>
                                        <p:attrNameLst>
                                          <p:attrName>style.visibility</p:attrName>
                                        </p:attrNameLst>
                                      </p:cBhvr>
                                      <p:to>
                                        <p:strVal val="hidden"/>
                                      </p:to>
                                    </p:set>
                                  </p:childTnLst>
                                </p:cTn>
                              </p:par>
                              <p:par>
                                <p:cTn id="11" presetID="1" presetClass="mediacall" presetSubtype="0" fill="hold" nodeType="withEffect">
                                  <p:stCondLst>
                                    <p:cond delay="18000"/>
                                  </p:stCondLst>
                                  <p:childTnLst>
                                    <p:cmd type="call" cmd="playFrom(0.0)">
                                      <p:cBhvr>
                                        <p:cTn id="12" dur="11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0" fill="hold"/>
                                        <p:tgtEl>
                                          <p:spTgt spid="5"/>
                                        </p:tgtEl>
                                      </p:cBhvr>
                                    </p:cmd>
                                  </p:childTnLst>
                                </p:cTn>
                              </p:par>
                            </p:childTnLst>
                          </p:cTn>
                        </p:par>
                      </p:childTnLst>
                    </p:cTn>
                  </p:par>
                </p:childTnLst>
              </p:cTn>
              <p:nextCondLst>
                <p:cond evt="onClick" delay="0">
                  <p:tgtEl>
                    <p:spTgt spid="5"/>
                  </p:tgtEl>
                </p:cond>
              </p:nextCondLst>
            </p:seq>
            <p:audio>
              <p:cMediaNode vol="53030">
                <p:cTn id="18"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680" y="533400"/>
            <a:ext cx="9723120" cy="1323439"/>
          </a:xfrm>
          <a:prstGeom prst="rect">
            <a:avLst/>
          </a:prstGeom>
          <a:noFill/>
        </p:spPr>
        <p:txBody>
          <a:bodyPr wrap="square" rtlCol="0">
            <a:spAutoFit/>
          </a:bodyPr>
          <a:lstStyle/>
          <a:p>
            <a:r>
              <a:rPr lang="en-US" sz="4000" dirty="0">
                <a:latin typeface="Marker Felt Thin" charset="0"/>
                <a:ea typeface="Marker Felt Thin" charset="0"/>
                <a:cs typeface="Marker Felt Thin" charset="0"/>
              </a:rPr>
              <a:t>W</a:t>
            </a:r>
            <a:r>
              <a:rPr lang="en-US" sz="4000" dirty="0" smtClean="0">
                <a:latin typeface="Marker Felt Thin" charset="0"/>
                <a:ea typeface="Marker Felt Thin" charset="0"/>
                <a:cs typeface="Marker Felt Thin" charset="0"/>
              </a:rPr>
              <a:t>hy is employee engagement and participation so important??</a:t>
            </a:r>
            <a:endParaRPr lang="en-US" sz="4000" dirty="0">
              <a:latin typeface="Marker Felt Thin" charset="0"/>
              <a:ea typeface="Marker Felt Thin" charset="0"/>
              <a:cs typeface="Marker Felt Thi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047" y="1856839"/>
            <a:ext cx="4445000" cy="4445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59" r="37639" b="642"/>
          <a:stretch/>
        </p:blipFill>
        <p:spPr>
          <a:xfrm>
            <a:off x="868680" y="2413873"/>
            <a:ext cx="4385626" cy="3887966"/>
          </a:xfrm>
          <a:prstGeom prst="rect">
            <a:avLst/>
          </a:prstGeom>
        </p:spPr>
      </p:pic>
    </p:spTree>
    <p:extLst>
      <p:ext uri="{BB962C8B-B14F-4D97-AF65-F5344CB8AC3E}">
        <p14:creationId xmlns:p14="http://schemas.microsoft.com/office/powerpoint/2010/main" val="4962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p:tgtEl>
                                          <p:spTgt spid="4"/>
                                        </p:tgtEl>
                                        <p:attrNameLst>
                                          <p:attrName>ppt_y</p:attrName>
                                        </p:attrNameLst>
                                      </p:cBhvr>
                                      <p:tavLst>
                                        <p:tav tm="0">
                                          <p:val>
                                            <p:strVal val="#ppt_y+#ppt_h*1.125000"/>
                                          </p:val>
                                        </p:tav>
                                        <p:tav tm="100000">
                                          <p:val>
                                            <p:strVal val="#ppt_y"/>
                                          </p:val>
                                        </p:tav>
                                      </p:tavLst>
                                    </p:anim>
                                    <p:animEffect transition="in" filter="wipe(up)">
                                      <p:cBhvr>
                                        <p:cTn id="8" dur="3000"/>
                                        <p:tgtEl>
                                          <p:spTgt spid="4"/>
                                        </p:tgtEl>
                                      </p:cBhvr>
                                    </p:animEffect>
                                  </p:childTnLst>
                                </p:cTn>
                              </p:par>
                              <p:par>
                                <p:cTn id="9" presetID="2" presetClass="entr" presetSubtype="4" fill="hold" nodeType="withEffect">
                                  <p:stCondLst>
                                    <p:cond delay="6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36" y="2287478"/>
            <a:ext cx="4699000" cy="2908300"/>
          </a:xfrm>
          <a:prstGeom prst="rect">
            <a:avLst/>
          </a:prstGeom>
        </p:spPr>
      </p:pic>
      <p:sp>
        <p:nvSpPr>
          <p:cNvPr id="5" name="Rectangle 4"/>
          <p:cNvSpPr/>
          <p:nvPr/>
        </p:nvSpPr>
        <p:spPr>
          <a:xfrm>
            <a:off x="5295015" y="603248"/>
            <a:ext cx="6123573" cy="3046988"/>
          </a:xfrm>
          <a:prstGeom prst="rect">
            <a:avLst/>
          </a:prstGeom>
          <a:noFill/>
          <a:effectLst>
            <a:reflection blurRad="6350" stA="52000" endA="300" endPos="35000" dir="5400000" sy="-100000" algn="bl" rotWithShape="0"/>
          </a:effectLst>
        </p:spPr>
        <p:txBody>
          <a:bodyPr wrap="square" lIns="91440" tIns="45720" rIns="91440" bIns="45720">
            <a:spAutoFit/>
          </a:bodyPr>
          <a:lstStyle/>
          <a:p>
            <a:pPr algn="ctr"/>
            <a:r>
              <a:rPr lang="en-GB" sz="96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arker Felt Wide" charset="0"/>
                <a:ea typeface="Marker Felt Wide" charset="0"/>
                <a:cs typeface="Marker Felt Wide" charset="0"/>
              </a:rPr>
              <a:t>Hear my Voice</a:t>
            </a:r>
            <a:endParaRPr lang="en-GB" sz="96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arker Felt Wide" charset="0"/>
              <a:ea typeface="Marker Felt Wide" charset="0"/>
              <a:cs typeface="Marker Felt Wide" charset="0"/>
            </a:endParaRPr>
          </a:p>
        </p:txBody>
      </p:sp>
    </p:spTree>
    <p:extLst>
      <p:ext uri="{BB962C8B-B14F-4D97-AF65-F5344CB8AC3E}">
        <p14:creationId xmlns:p14="http://schemas.microsoft.com/office/powerpoint/2010/main" val="10622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2000" accel="50000" decel="50000" fill="hold" nodeType="withEffect">
                                  <p:stCondLst>
                                    <p:cond delay="5000"/>
                                  </p:stCondLst>
                                  <p:childTnLst>
                                    <p:animMotion origin="layout" path="M -3.125E-6 -1.85185E-6 C 0.06901 -1.85185E-6 0.125 0.05602 0.125 0.125 C 0.125 0.19398 0.06901 0.25 -3.125E-6 0.25 C -0.06901 0.25 -0.125 0.19398 -0.125 0.125 C -0.125 0.05602 -0.06901 -1.85185E-6 -3.125E-6 -1.85185E-6 Z " pathEditMode="relative" rAng="0" ptsTypes="AAAAA">
                                      <p:cBhvr>
                                        <p:cTn id="6" dur="3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arker Felt Thin" charset="0"/>
                <a:ea typeface="Marker Felt Thin" charset="0"/>
                <a:cs typeface="Marker Felt Thin" charset="0"/>
              </a:rPr>
              <a:t>But do current forms of employee involvement transfer any real decision-making powers away from managers?</a:t>
            </a:r>
            <a:endParaRPr lang="en-US" sz="3600" dirty="0">
              <a:latin typeface="Marker Felt Thin" charset="0"/>
              <a:ea typeface="Marker Felt Thin" charset="0"/>
              <a:cs typeface="Marker Felt Thin" charset="0"/>
            </a:endParaRP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483778" y="3188871"/>
            <a:ext cx="1676400" cy="889000"/>
          </a:xfrm>
        </p:spPr>
      </p:pic>
      <p:pic>
        <p:nvPicPr>
          <p:cNvPr id="4" name="Video Clip 8.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397178" y="1690688"/>
            <a:ext cx="6365822" cy="4774367"/>
          </a:xfrm>
          <a:prstGeom prst="rect">
            <a:avLst/>
          </a:prstGeom>
        </p:spPr>
      </p:pic>
    </p:spTree>
    <p:extLst>
      <p:ext uri="{BB962C8B-B14F-4D97-AF65-F5344CB8AC3E}">
        <p14:creationId xmlns:p14="http://schemas.microsoft.com/office/powerpoint/2010/main" val="17746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9" presetClass="entr" presetSubtype="0" fill="hold" grpId="0" nodeType="withEffect">
                                  <p:stCondLst>
                                    <p:cond delay="400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2000"/>
                                        <p:tgtEl>
                                          <p:spTgt spid="2"/>
                                        </p:tgtEl>
                                      </p:cBhvr>
                                    </p:animEffect>
                                  </p:childTnLst>
                                </p:cTn>
                              </p:par>
                              <p:par>
                                <p:cTn id="10" presetID="5" presetClass="entr" presetSubtype="10" fill="hold" nodeType="withEffect">
                                  <p:stCondLst>
                                    <p:cond delay="1000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vol="80000">
                <p:cTn id="18" fill="hold" display="0">
                  <p:stCondLst>
                    <p:cond delay="indefinite"/>
                  </p:stCondLst>
                </p:cTn>
                <p:tgtEl>
                  <p:spTgt spid="4"/>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7" y="1162065"/>
            <a:ext cx="9951041" cy="4527723"/>
          </a:xfrm>
          <a:prstGeom prst="rect">
            <a:avLst/>
          </a:prstGeom>
        </p:spPr>
      </p:pic>
    </p:spTree>
    <p:extLst>
      <p:ext uri="{BB962C8B-B14F-4D97-AF65-F5344CB8AC3E}">
        <p14:creationId xmlns:p14="http://schemas.microsoft.com/office/powerpoint/2010/main" val="94098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467" y="1027906"/>
            <a:ext cx="7247461" cy="4879957"/>
          </a:xfrm>
        </p:spPr>
      </p:pic>
    </p:spTree>
    <p:extLst>
      <p:ext uri="{BB962C8B-B14F-4D97-AF65-F5344CB8AC3E}">
        <p14:creationId xmlns:p14="http://schemas.microsoft.com/office/powerpoint/2010/main" val="12117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rker Felt Thin" charset="0"/>
                <a:ea typeface="Marker Felt Thin" charset="0"/>
                <a:cs typeface="Marker Felt Thin" charset="0"/>
              </a:rPr>
              <a:t>When employees rule</a:t>
            </a:r>
            <a:r>
              <a:rPr lang="is-IS" dirty="0" smtClean="0">
                <a:latin typeface="Marker Felt Thin" charset="0"/>
                <a:ea typeface="Marker Felt Thin" charset="0"/>
                <a:cs typeface="Marker Felt Thin" charset="0"/>
              </a:rPr>
              <a:t>…...........</a:t>
            </a:r>
            <a:endParaRPr lang="en-US" dirty="0">
              <a:latin typeface="Marker Felt Thin" charset="0"/>
              <a:ea typeface="Marker Felt Thin" charset="0"/>
              <a:cs typeface="Marker Felt Thin"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13976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490" b="5869"/>
          <a:stretch/>
        </p:blipFill>
        <p:spPr>
          <a:xfrm>
            <a:off x="20" y="10"/>
            <a:ext cx="12191980" cy="6857990"/>
          </a:xfrm>
          <a:prstGeom prst="rect">
            <a:avLst/>
          </a:prstGeom>
        </p:spPr>
      </p:pic>
    </p:spTree>
    <p:extLst>
      <p:ext uri="{BB962C8B-B14F-4D97-AF65-F5344CB8AC3E}">
        <p14:creationId xmlns:p14="http://schemas.microsoft.com/office/powerpoint/2010/main" val="66707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Picture 5"/>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t="13127"/>
          <a:stretch/>
        </p:blipFill>
        <p:spPr>
          <a:xfrm>
            <a:off x="20" y="10"/>
            <a:ext cx="12191980" cy="6857990"/>
          </a:xfrm>
          <a:prstGeom prst="rect">
            <a:avLst/>
          </a:prstGeom>
        </p:spPr>
      </p:pic>
    </p:spTree>
    <p:extLst>
      <p:ext uri="{BB962C8B-B14F-4D97-AF65-F5344CB8AC3E}">
        <p14:creationId xmlns:p14="http://schemas.microsoft.com/office/powerpoint/2010/main" val="4125435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575</Words>
  <Application>Microsoft Office PowerPoint</Application>
  <PresentationFormat>Custom</PresentationFormat>
  <Paragraphs>64</Paragraphs>
  <Slides>11</Slides>
  <Notes>11</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But do current forms of employee involvement transfer any real decision-making powers away from managers?</vt:lpstr>
      <vt:lpstr>PowerPoint Presentation</vt:lpstr>
      <vt:lpstr>PowerPoint Presentation</vt:lpstr>
      <vt:lpstr>When employees rule…...........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Jenny Rodriguez</cp:lastModifiedBy>
  <cp:revision>31</cp:revision>
  <dcterms:created xsi:type="dcterms:W3CDTF">2016-11-17T08:50:44Z</dcterms:created>
  <dcterms:modified xsi:type="dcterms:W3CDTF">2016-11-24T11:20:48Z</dcterms:modified>
</cp:coreProperties>
</file>