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2" r:id="rId3"/>
    <p:sldId id="272" r:id="rId4"/>
    <p:sldId id="270" r:id="rId5"/>
    <p:sldId id="269" r:id="rId6"/>
    <p:sldId id="271" r:id="rId7"/>
    <p:sldId id="273" r:id="rId8"/>
    <p:sldId id="274" r:id="rId9"/>
    <p:sldId id="261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ED4C7-A498-4DFB-AD9E-216B6F9E3605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49FCE-20F3-40A1-9E83-A6E3FCCB4A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277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49FCE-20F3-40A1-9E83-A6E3FCCB4AC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2666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EA99-E2DE-49B9-B374-78F6084DD551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DAC1F8B-6058-467A-A2CC-1908617A1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5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EA99-E2DE-49B9-B374-78F6084DD551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AC1F8B-6058-467A-A2CC-1908617A1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20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EA99-E2DE-49B9-B374-78F6084DD551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AC1F8B-6058-467A-A2CC-1908617A1DDC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891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EA99-E2DE-49B9-B374-78F6084DD551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AC1F8B-6058-467A-A2CC-1908617A1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103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EA99-E2DE-49B9-B374-78F6084DD551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AC1F8B-6058-467A-A2CC-1908617A1DDC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8362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EA99-E2DE-49B9-B374-78F6084DD551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AC1F8B-6058-467A-A2CC-1908617A1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836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EA99-E2DE-49B9-B374-78F6084DD551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1F8B-6058-467A-A2CC-1908617A1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35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EA99-E2DE-49B9-B374-78F6084DD551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1F8B-6058-467A-A2CC-1908617A1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211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EA99-E2DE-49B9-B374-78F6084DD551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1F8B-6058-467A-A2CC-1908617A1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05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EA99-E2DE-49B9-B374-78F6084DD551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DAC1F8B-6058-467A-A2CC-1908617A1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241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EA99-E2DE-49B9-B374-78F6084DD551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AC1F8B-6058-467A-A2CC-1908617A1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92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EA99-E2DE-49B9-B374-78F6084DD551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DAC1F8B-6058-467A-A2CC-1908617A1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69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EA99-E2DE-49B9-B374-78F6084DD551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1F8B-6058-467A-A2CC-1908617A1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1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EA99-E2DE-49B9-B374-78F6084DD551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1F8B-6058-467A-A2CC-1908617A1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21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EA99-E2DE-49B9-B374-78F6084DD551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1F8B-6058-467A-A2CC-1908617A1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55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EA99-E2DE-49B9-B374-78F6084DD551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DAC1F8B-6058-467A-A2CC-1908617A1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96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5EA99-E2DE-49B9-B374-78F6084DD551}" type="datetimeFigureOut">
              <a:rPr lang="en-GB" smtClean="0"/>
              <a:t>22/11/2017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DAC1F8B-6058-467A-A2CC-1908617A1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6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ightfor15.org/food-stamps/" TargetMode="External"/><Relationship Id="rId2" Type="http://schemas.openxmlformats.org/officeDocument/2006/relationships/hyperlink" Target="http://www.cityam.com/245337/pay-row-ms-accused-threatening-sack-staff-reject-ne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s://www.xpo.com/about-us/our-values" TargetMode="External"/><Relationship Id="rId4" Type="http://schemas.openxmlformats.org/officeDocument/2006/relationships/hyperlink" Target="https://www.theguardian.com/business/2016/sep/21/marks-and-spencer-staff-jobs-pensions-pay-working-conditi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HRM </a:t>
            </a:r>
            <a:r>
              <a:rPr lang="en-GB" dirty="0" smtClean="0"/>
              <a:t>operates </a:t>
            </a:r>
            <a:r>
              <a:rPr lang="en-GB" dirty="0"/>
              <a:t>in the interest of management and not employees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Areekah Ali, Andrea Stein and Precious </a:t>
            </a:r>
            <a:r>
              <a:rPr lang="en-GB" dirty="0" err="1"/>
              <a:t>Murefu</a:t>
            </a:r>
            <a:r>
              <a:rPr lang="en-GB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457200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2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146" y="2755800"/>
            <a:ext cx="8911687" cy="1280890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/>
              <a:t>Thank you for listening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458" y="5803301"/>
            <a:ext cx="2560542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88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Claims of HRM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3200" dirty="0" smtClean="0"/>
              <a:t>No more ‘them and us’</a:t>
            </a:r>
          </a:p>
          <a:p>
            <a:pPr lvl="0"/>
            <a:r>
              <a:rPr lang="en-GB" sz="3200" dirty="0" smtClean="0"/>
              <a:t>Mutually beneficial for both management and employees</a:t>
            </a:r>
          </a:p>
          <a:p>
            <a:pPr lvl="0"/>
            <a:r>
              <a:rPr lang="en-GB" sz="3200" dirty="0" smtClean="0"/>
              <a:t>Recognises the importance of employee engagement and commitment </a:t>
            </a:r>
          </a:p>
          <a:p>
            <a:pPr lvl="0"/>
            <a:endParaRPr lang="en-GB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458" y="5803301"/>
            <a:ext cx="2560542" cy="1054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053904"/>
            <a:ext cx="2891765" cy="180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5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1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It is particularly managerial in orientation through reinforcing managerial values and goals in the workplace.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458" y="5803301"/>
            <a:ext cx="2560542" cy="1054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071" y="4440306"/>
            <a:ext cx="2933700" cy="1562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696" y="4501522"/>
            <a:ext cx="2619375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6912" y="4426415"/>
            <a:ext cx="2615411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2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6472" y="2133600"/>
            <a:ext cx="9198140" cy="377762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 There is no recognition of the </a:t>
            </a:r>
            <a:r>
              <a:rPr lang="en-GB" sz="3200" dirty="0"/>
              <a:t>existence of different interest between workers and management which are genuine </a:t>
            </a:r>
            <a:r>
              <a:rPr lang="en-GB" sz="3200" dirty="0" smtClean="0"/>
              <a:t>and legitimate.</a:t>
            </a:r>
            <a:endParaRPr lang="en-GB" sz="3200" dirty="0"/>
          </a:p>
          <a:p>
            <a:endParaRPr lang="en-GB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458" y="5803301"/>
            <a:ext cx="2560542" cy="1054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2848" y="4591500"/>
            <a:ext cx="3025894" cy="2266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8742" y="5120647"/>
            <a:ext cx="2886075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4636" y="4591500"/>
            <a:ext cx="20193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5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7930" y="2482619"/>
            <a:ext cx="8915400" cy="3777622"/>
          </a:xfrm>
        </p:spPr>
        <p:txBody>
          <a:bodyPr>
            <a:normAutofit/>
          </a:bodyPr>
          <a:lstStyle/>
          <a:p>
            <a:r>
              <a:rPr lang="en-GB" sz="3200" dirty="0"/>
              <a:t>The assumption of consensus and harmony in the workplace does not concur with </a:t>
            </a:r>
            <a:r>
              <a:rPr lang="en-GB" sz="3200" dirty="0" smtClean="0"/>
              <a:t>reality. </a:t>
            </a:r>
            <a:endParaRPr lang="en-GB" sz="3200" dirty="0"/>
          </a:p>
          <a:p>
            <a:endParaRPr lang="en-GB" sz="44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1458" y="5803301"/>
            <a:ext cx="2560542" cy="1054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024" y="243847"/>
            <a:ext cx="3132411" cy="188595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165100" y="284297"/>
            <a:ext cx="3111335" cy="1805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154561" y="222332"/>
            <a:ext cx="3132411" cy="1885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6184" y="249773"/>
            <a:ext cx="3133616" cy="1883827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8816184" y="243847"/>
            <a:ext cx="3133616" cy="1885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816184" y="284297"/>
            <a:ext cx="3116253" cy="1845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2823" y="4398990"/>
            <a:ext cx="3699900" cy="230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2553028"/>
            <a:ext cx="8915400" cy="377762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Employee voice is not taken into account and is part of a broader HR agenda.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458" y="5803301"/>
            <a:ext cx="2560542" cy="1054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650" y="177622"/>
            <a:ext cx="1727378" cy="1727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9674" y="175604"/>
            <a:ext cx="1725318" cy="1731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237" y="4231309"/>
            <a:ext cx="4488873" cy="259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5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HRM is all about increasing employee </a:t>
            </a:r>
            <a:r>
              <a:rPr lang="en-GB" sz="3200" dirty="0" smtClean="0"/>
              <a:t>performance.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4418115"/>
            <a:ext cx="2756065" cy="1929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880" y="4644397"/>
            <a:ext cx="3067050" cy="1495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5533" y="4418115"/>
            <a:ext cx="2755631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7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Conclusion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5081517"/>
            <a:ext cx="8915400" cy="3777622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dirty="0" smtClean="0"/>
              <a:t>HRM is a wolf in sheep’s clothing</a:t>
            </a:r>
          </a:p>
          <a:p>
            <a:endParaRPr lang="en-GB" dirty="0"/>
          </a:p>
        </p:txBody>
      </p:sp>
      <p:pic>
        <p:nvPicPr>
          <p:cNvPr id="1026" name="Picture 2" descr="Image result for a wolf in sheep's clot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184" y="1571978"/>
            <a:ext cx="5763840" cy="350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05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2072" y="1692321"/>
            <a:ext cx="10112540" cy="4653887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GB" dirty="0" err="1"/>
              <a:t>Dundon</a:t>
            </a:r>
            <a:r>
              <a:rPr lang="en-GB" dirty="0"/>
              <a:t>, T., Wilkinson, A., </a:t>
            </a:r>
            <a:r>
              <a:rPr lang="en-GB" dirty="0" err="1"/>
              <a:t>Marchington</a:t>
            </a:r>
            <a:r>
              <a:rPr lang="en-GB" dirty="0"/>
              <a:t>, M. and Ackers, P. (2005), The Management of Voice in Non-Union Organisations: Managers Perspectives, Employee Relations, Vol 27 (3), pp 307-319. </a:t>
            </a:r>
          </a:p>
          <a:p>
            <a:pPr lvl="0"/>
            <a:r>
              <a:rPr lang="en-GB" dirty="0"/>
              <a:t>Williams, S. (2017). </a:t>
            </a:r>
            <a:r>
              <a:rPr lang="en-GB" i="1" dirty="0"/>
              <a:t>Introducing Employment Relations: A Critical Approach </a:t>
            </a:r>
            <a:r>
              <a:rPr lang="en-GB" dirty="0"/>
              <a:t>(4</a:t>
            </a:r>
            <a:r>
              <a:rPr lang="en-GB" baseline="30000" dirty="0"/>
              <a:t>th</a:t>
            </a:r>
            <a:r>
              <a:rPr lang="en-GB" dirty="0"/>
              <a:t> edition). Glasgow: Oxford University Press. </a:t>
            </a:r>
          </a:p>
          <a:p>
            <a:pPr lvl="0"/>
            <a:r>
              <a:rPr lang="en-GB" dirty="0"/>
              <a:t>Helen Cahill (2016) M&amp;S accused of threatening to sack staff who reject new contracts </a:t>
            </a:r>
            <a:r>
              <a:rPr lang="en-GB" u="sng" dirty="0">
                <a:hlinkClick r:id="rId2"/>
              </a:rPr>
              <a:t>http://www.cityam.com/245337/pay-row-ms-accused-threatening-sack-staff-reject-new</a:t>
            </a:r>
            <a:r>
              <a:rPr lang="en-GB" dirty="0"/>
              <a:t> </a:t>
            </a:r>
          </a:p>
          <a:p>
            <a:pPr lvl="0"/>
            <a:r>
              <a:rPr lang="en-GB" dirty="0"/>
              <a:t>Health and Safety Executive (2017). Stress at work. Retrieved from http://www.hse.gov.uk/stress/index.htm</a:t>
            </a:r>
          </a:p>
          <a:p>
            <a:pPr lvl="0"/>
            <a:r>
              <a:rPr lang="en-GB" dirty="0"/>
              <a:t>Fight For 15 $ (2017). Retrieved from </a:t>
            </a:r>
            <a:r>
              <a:rPr lang="en-GB" u="sng" dirty="0">
                <a:hlinkClick r:id="rId3"/>
              </a:rPr>
              <a:t>https://fightfor15.org/food-stamps/</a:t>
            </a:r>
            <a:endParaRPr lang="en-GB" dirty="0"/>
          </a:p>
          <a:p>
            <a:pPr lvl="0"/>
            <a:r>
              <a:rPr lang="en-GB" dirty="0"/>
              <a:t>Fortune 500 (2017). Retrieved from http://fortune.com/fortune500/mcdonalds/</a:t>
            </a:r>
          </a:p>
          <a:p>
            <a:pPr lvl="0"/>
            <a:r>
              <a:rPr lang="en-GB" dirty="0"/>
              <a:t>Ruddick, G. (2016, 21 September) Thousands of M&amp;S staff could lose jobs if they reject pay deal, says MP. The Guardian. Retrieved from </a:t>
            </a:r>
            <a:r>
              <a:rPr lang="en-GB" u="sng" dirty="0">
                <a:hlinkClick r:id="rId4"/>
              </a:rPr>
              <a:t>https://www.theguardian.com/business/2016/sep/21/marks-and-spencer-staff-jobs-pensions-pay-working-conditions</a:t>
            </a:r>
            <a:r>
              <a:rPr lang="en-GB" dirty="0"/>
              <a:t>  </a:t>
            </a:r>
          </a:p>
          <a:p>
            <a:pPr lvl="0"/>
            <a:r>
              <a:rPr lang="en-GB" dirty="0"/>
              <a:t>First Group (2017). Bus drivers strike October 2017. Retrieved from https://www.firstgroup.com/greater-manchester/news-and-service-updates/planned-changes/bus-drivers-strike-october-2017</a:t>
            </a:r>
          </a:p>
          <a:p>
            <a:pPr lvl="0"/>
            <a:r>
              <a:rPr lang="en-GB" dirty="0"/>
              <a:t>XPO Logistics. (2017) Our Values. Retrieved 16/11/2017, from </a:t>
            </a:r>
            <a:r>
              <a:rPr lang="en-GB" u="sng" dirty="0">
                <a:hlinkClick r:id="rId5"/>
              </a:rPr>
              <a:t>https://www.xpo.com/about-us/our-values</a:t>
            </a:r>
            <a:r>
              <a:rPr lang="en-GB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2580" y="5803301"/>
            <a:ext cx="2560542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2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1202</TotalTime>
  <Words>331</Words>
  <Application>Microsoft Office PowerPoint</Application>
  <PresentationFormat>Widescreen</PresentationFormat>
  <Paragraphs>31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Wisp</vt:lpstr>
      <vt:lpstr>HRM operates in the interest of management and not employees</vt:lpstr>
      <vt:lpstr>Key Claims of HRM </vt:lpstr>
      <vt:lpstr>1 </vt:lpstr>
      <vt:lpstr>2 </vt:lpstr>
      <vt:lpstr>3</vt:lpstr>
      <vt:lpstr>4</vt:lpstr>
      <vt:lpstr>5</vt:lpstr>
      <vt:lpstr>Conclusion </vt:lpstr>
      <vt:lpstr>References</vt:lpstr>
      <vt:lpstr>Thank you for listening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Areekah Ali</dc:creator>
  <cp:lastModifiedBy>Areekah Ali</cp:lastModifiedBy>
  <cp:revision>58</cp:revision>
  <dcterms:created xsi:type="dcterms:W3CDTF">2017-11-09T12:25:38Z</dcterms:created>
  <dcterms:modified xsi:type="dcterms:W3CDTF">2017-11-22T23:40:41Z</dcterms:modified>
</cp:coreProperties>
</file>